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4" r:id="rId2"/>
    <p:sldId id="310" r:id="rId3"/>
    <p:sldId id="341" r:id="rId4"/>
    <p:sldId id="340" r:id="rId5"/>
    <p:sldId id="342" r:id="rId6"/>
    <p:sldId id="343" r:id="rId7"/>
    <p:sldId id="344" r:id="rId8"/>
    <p:sldId id="345" r:id="rId9"/>
    <p:sldId id="346" r:id="rId10"/>
    <p:sldId id="347" r:id="rId11"/>
    <p:sldId id="322" r:id="rId12"/>
    <p:sldId id="318" r:id="rId13"/>
    <p:sldId id="323" r:id="rId14"/>
    <p:sldId id="328" r:id="rId15"/>
    <p:sldId id="348" r:id="rId16"/>
    <p:sldId id="329" r:id="rId17"/>
    <p:sldId id="330" r:id="rId18"/>
    <p:sldId id="319" r:id="rId19"/>
    <p:sldId id="349" r:id="rId20"/>
    <p:sldId id="317" r:id="rId21"/>
    <p:sldId id="275" r:id="rId22"/>
    <p:sldId id="312" r:id="rId23"/>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142">
          <p15:clr>
            <a:srgbClr val="A4A3A4"/>
          </p15:clr>
        </p15:guide>
        <p15:guide id="2" orient="horz" pos="4292">
          <p15:clr>
            <a:srgbClr val="A4A3A4"/>
          </p15:clr>
        </p15:guide>
        <p15:guide id="3" orient="horz" pos="3339">
          <p15:clr>
            <a:srgbClr val="A4A3A4"/>
          </p15:clr>
        </p15:guide>
        <p15:guide id="4" orient="horz" pos="2614">
          <p15:clr>
            <a:srgbClr val="A4A3A4"/>
          </p15:clr>
        </p15:guide>
        <p15:guide id="5" orient="horz" pos="1933">
          <p15:clr>
            <a:srgbClr val="A4A3A4"/>
          </p15:clr>
        </p15:guide>
        <p15:guide id="6" pos="2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A9"/>
    <a:srgbClr val="044875"/>
    <a:srgbClr val="D6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93115" autoAdjust="0"/>
  </p:normalViewPr>
  <p:slideViewPr>
    <p:cSldViewPr snapToGrid="0">
      <p:cViewPr varScale="1">
        <p:scale>
          <a:sx n="150" d="100"/>
          <a:sy n="150" d="100"/>
        </p:scale>
        <p:origin x="992" y="168"/>
      </p:cViewPr>
      <p:guideLst>
        <p:guide orient="horz" pos="142"/>
        <p:guide orient="horz" pos="4292"/>
        <p:guide orient="horz" pos="3339"/>
        <p:guide orient="horz" pos="2614"/>
        <p:guide orient="horz" pos="1933"/>
        <p:guide pos="279"/>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6A5BD-8BA7-4900-AB15-0D3ECCC954E6}" type="datetimeFigureOut">
              <a:rPr lang="zh-CN" altLang="en-US" smtClean="0"/>
              <a:t>2024/3/10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642B7-71B7-4C3E-9855-0D0DE388A056}" type="slidenum">
              <a:rPr lang="zh-CN" altLang="en-US" smtClean="0"/>
              <a:t>‹#›</a:t>
            </a:fld>
            <a:endParaRPr lang="zh-CN" altLang="en-US"/>
          </a:p>
        </p:txBody>
      </p:sp>
    </p:spTree>
    <p:extLst>
      <p:ext uri="{BB962C8B-B14F-4D97-AF65-F5344CB8AC3E}">
        <p14:creationId xmlns:p14="http://schemas.microsoft.com/office/powerpoint/2010/main" val="138088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a:t>
            </a:fld>
            <a:endParaRPr lang="zh-CN" altLang="en-US"/>
          </a:p>
        </p:txBody>
      </p:sp>
    </p:spTree>
    <p:extLst>
      <p:ext uri="{BB962C8B-B14F-4D97-AF65-F5344CB8AC3E}">
        <p14:creationId xmlns:p14="http://schemas.microsoft.com/office/powerpoint/2010/main" val="3610020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10</a:t>
            </a:fld>
            <a:endParaRPr lang="zh-CN" altLang="en-US"/>
          </a:p>
        </p:txBody>
      </p:sp>
    </p:spTree>
    <p:extLst>
      <p:ext uri="{BB962C8B-B14F-4D97-AF65-F5344CB8AC3E}">
        <p14:creationId xmlns:p14="http://schemas.microsoft.com/office/powerpoint/2010/main" val="346245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在訓練步驟中，第一步涉及確定每個補丁屬於哪個類別的過濾器。 第二步是獲取該類別的所有補丁並將它們輸入方程以找到最合適的過濾器。</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11</a:t>
            </a:fld>
            <a:endParaRPr lang="zh-CN" altLang="en-US"/>
          </a:p>
        </p:txBody>
      </p:sp>
    </p:spTree>
    <p:extLst>
      <p:ext uri="{BB962C8B-B14F-4D97-AF65-F5344CB8AC3E}">
        <p14:creationId xmlns:p14="http://schemas.microsoft.com/office/powerpoint/2010/main" val="192281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12</a:t>
            </a:fld>
            <a:endParaRPr lang="zh-CN" altLang="en-US"/>
          </a:p>
        </p:txBody>
      </p:sp>
    </p:spTree>
    <p:extLst>
      <p:ext uri="{BB962C8B-B14F-4D97-AF65-F5344CB8AC3E}">
        <p14:creationId xmlns:p14="http://schemas.microsoft.com/office/powerpoint/2010/main" val="1015216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13</a:t>
            </a:fld>
            <a:endParaRPr lang="zh-CN" altLang="en-US"/>
          </a:p>
        </p:txBody>
      </p:sp>
    </p:spTree>
    <p:extLst>
      <p:ext uri="{BB962C8B-B14F-4D97-AF65-F5344CB8AC3E}">
        <p14:creationId xmlns:p14="http://schemas.microsoft.com/office/powerpoint/2010/main" val="897552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GPU </a:t>
            </a:r>
            <a:r>
              <a:rPr lang="zh-TW" altLang="en-US" dirty="0"/>
              <a:t>與 </a:t>
            </a:r>
            <a:r>
              <a:rPr lang="en-US" altLang="zh-TW" dirty="0"/>
              <a:t>CPU</a:t>
            </a:r>
          </a:p>
          <a:p>
            <a:r>
              <a:rPr lang="en-US" altLang="zh-TW" dirty="0"/>
              <a:t>GPU</a:t>
            </a:r>
            <a:r>
              <a:rPr lang="zh-TW" altLang="en-US" dirty="0"/>
              <a:t>具有更簡單的控制單元、</a:t>
            </a:r>
            <a:r>
              <a:rPr lang="en-US" altLang="zh-TW" dirty="0"/>
              <a:t>ALU</a:t>
            </a:r>
            <a:r>
              <a:rPr lang="zh-TW" altLang="en-US" dirty="0"/>
              <a:t>單元和緩存設計。 否則，它們的數量會更大。 這使得 </a:t>
            </a:r>
            <a:r>
              <a:rPr lang="en-US" altLang="zh-TW" dirty="0"/>
              <a:t>GPU </a:t>
            </a:r>
            <a:r>
              <a:rPr lang="zh-TW" altLang="en-US" dirty="0"/>
              <a:t>能夠熟練地處理大量簡單任務。</a:t>
            </a:r>
            <a:endParaRPr lang="en-US" altLang="zh-TW" dirty="0"/>
          </a:p>
          <a:p>
            <a:endParaRPr lang="en-US" altLang="zh-TW" dirty="0"/>
          </a:p>
          <a:p>
            <a:r>
              <a:rPr lang="zh-TW" altLang="en-US" dirty="0"/>
              <a:t>在速度方面，</a:t>
            </a:r>
            <a:r>
              <a:rPr lang="en-US" altLang="zh-TW" dirty="0"/>
              <a:t>GPU </a:t>
            </a:r>
            <a:r>
              <a:rPr lang="zh-TW" altLang="en-US" dirty="0"/>
              <a:t>比 </a:t>
            </a:r>
            <a:r>
              <a:rPr lang="en-US" altLang="zh-TW" dirty="0"/>
              <a:t>CPU </a:t>
            </a:r>
            <a:r>
              <a:rPr lang="zh-TW" altLang="en-US" dirty="0"/>
              <a:t>具有顯著優勢，通常快 </a:t>
            </a:r>
            <a:r>
              <a:rPr lang="en-US" altLang="zh-TW" dirty="0"/>
              <a:t>10 </a:t>
            </a:r>
            <a:r>
              <a:rPr lang="zh-TW" altLang="en-US" dirty="0"/>
              <a:t>到 </a:t>
            </a:r>
            <a:r>
              <a:rPr lang="en-US" altLang="zh-TW" dirty="0"/>
              <a:t>100 </a:t>
            </a:r>
            <a:r>
              <a:rPr lang="zh-TW" altLang="en-US" dirty="0"/>
              <a:t>倍。</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14</a:t>
            </a:fld>
            <a:endParaRPr lang="zh-CN" altLang="en-US"/>
          </a:p>
        </p:txBody>
      </p:sp>
    </p:spTree>
    <p:extLst>
      <p:ext uri="{BB962C8B-B14F-4D97-AF65-F5344CB8AC3E}">
        <p14:creationId xmlns:p14="http://schemas.microsoft.com/office/powerpoint/2010/main" val="863771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GPU </a:t>
            </a:r>
            <a:r>
              <a:rPr lang="zh-TW" altLang="en-US" dirty="0"/>
              <a:t>與 </a:t>
            </a:r>
            <a:r>
              <a:rPr lang="en-US" altLang="zh-TW" dirty="0"/>
              <a:t>CPU</a:t>
            </a:r>
          </a:p>
          <a:p>
            <a:r>
              <a:rPr lang="en-US" altLang="zh-TW" dirty="0"/>
              <a:t>GPU</a:t>
            </a:r>
            <a:r>
              <a:rPr lang="zh-TW" altLang="en-US" dirty="0"/>
              <a:t>具有更簡單的控制單元、</a:t>
            </a:r>
            <a:r>
              <a:rPr lang="en-US" altLang="zh-TW" dirty="0"/>
              <a:t>ALU</a:t>
            </a:r>
            <a:r>
              <a:rPr lang="zh-TW" altLang="en-US" dirty="0"/>
              <a:t>單元和緩存設計。 否則，它們的數量會更大。 這使得 </a:t>
            </a:r>
            <a:r>
              <a:rPr lang="en-US" altLang="zh-TW" dirty="0"/>
              <a:t>GPU </a:t>
            </a:r>
            <a:r>
              <a:rPr lang="zh-TW" altLang="en-US" dirty="0"/>
              <a:t>能夠熟練地處理大量簡單任務。</a:t>
            </a:r>
            <a:endParaRPr lang="en-US" altLang="zh-TW" dirty="0"/>
          </a:p>
          <a:p>
            <a:endParaRPr lang="en-US" altLang="zh-TW" dirty="0"/>
          </a:p>
          <a:p>
            <a:r>
              <a:rPr lang="zh-TW" altLang="en-US" dirty="0"/>
              <a:t>在速度方面，</a:t>
            </a:r>
            <a:r>
              <a:rPr lang="en-US" altLang="zh-TW" dirty="0"/>
              <a:t>GPU </a:t>
            </a:r>
            <a:r>
              <a:rPr lang="zh-TW" altLang="en-US" dirty="0"/>
              <a:t>比 </a:t>
            </a:r>
            <a:r>
              <a:rPr lang="en-US" altLang="zh-TW" dirty="0"/>
              <a:t>CPU </a:t>
            </a:r>
            <a:r>
              <a:rPr lang="zh-TW" altLang="en-US" dirty="0"/>
              <a:t>具有顯著優勢，通常快 </a:t>
            </a:r>
            <a:r>
              <a:rPr lang="en-US" altLang="zh-TW" dirty="0"/>
              <a:t>10 </a:t>
            </a:r>
            <a:r>
              <a:rPr lang="zh-TW" altLang="en-US" dirty="0"/>
              <a:t>到 </a:t>
            </a:r>
            <a:r>
              <a:rPr lang="en-US" altLang="zh-TW" dirty="0"/>
              <a:t>100 </a:t>
            </a:r>
            <a:r>
              <a:rPr lang="zh-TW" altLang="en-US" dirty="0"/>
              <a:t>倍。</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15</a:t>
            </a:fld>
            <a:endParaRPr lang="zh-CN" altLang="en-US"/>
          </a:p>
        </p:txBody>
      </p:sp>
    </p:spTree>
    <p:extLst>
      <p:ext uri="{BB962C8B-B14F-4D97-AF65-F5344CB8AC3E}">
        <p14:creationId xmlns:p14="http://schemas.microsoft.com/office/powerpoint/2010/main" val="2308769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16</a:t>
            </a:fld>
            <a:endParaRPr lang="zh-CN" altLang="en-US"/>
          </a:p>
        </p:txBody>
      </p:sp>
    </p:spTree>
    <p:extLst>
      <p:ext uri="{BB962C8B-B14F-4D97-AF65-F5344CB8AC3E}">
        <p14:creationId xmlns:p14="http://schemas.microsoft.com/office/powerpoint/2010/main" val="1936770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CUDA</a:t>
            </a:r>
          </a:p>
          <a:p>
            <a:r>
              <a:rPr lang="en-US" altLang="zh-TW" dirty="0"/>
              <a:t>CUDA</a:t>
            </a:r>
            <a:r>
              <a:rPr lang="zh-TW" altLang="en-US" dirty="0"/>
              <a:t>是</a:t>
            </a:r>
            <a:r>
              <a:rPr lang="en-US" altLang="zh-TW" dirty="0"/>
              <a:t>Nvidia</a:t>
            </a:r>
            <a:r>
              <a:rPr lang="zh-TW" altLang="en-US" dirty="0"/>
              <a:t>提出的並行計算架構。</a:t>
            </a:r>
            <a:endParaRPr lang="en-US" altLang="zh-TW" dirty="0"/>
          </a:p>
          <a:p>
            <a:r>
              <a:rPr lang="en-US" altLang="zh-TW" dirty="0"/>
              <a:t>CUDA</a:t>
            </a:r>
            <a:r>
              <a:rPr lang="zh-TW" altLang="en-US" dirty="0"/>
              <a:t>程序的編譯器是</a:t>
            </a:r>
            <a:r>
              <a:rPr lang="en-US" altLang="zh-TW" dirty="0"/>
              <a:t>NVCC</a:t>
            </a:r>
            <a:r>
              <a:rPr lang="zh-TW" altLang="en-US" dirty="0"/>
              <a:t>（</a:t>
            </a:r>
            <a:r>
              <a:rPr lang="en-US" altLang="zh-TW" dirty="0"/>
              <a:t>NVidia CUDA Compiler</a:t>
            </a:r>
            <a:r>
              <a:rPr lang="zh-TW" altLang="en-US" dirty="0"/>
              <a:t>）。</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17</a:t>
            </a:fld>
            <a:endParaRPr lang="zh-CN" altLang="en-US"/>
          </a:p>
        </p:txBody>
      </p:sp>
    </p:spTree>
    <p:extLst>
      <p:ext uri="{BB962C8B-B14F-4D97-AF65-F5344CB8AC3E}">
        <p14:creationId xmlns:p14="http://schemas.microsoft.com/office/powerpoint/2010/main" val="1535357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18</a:t>
            </a:fld>
            <a:endParaRPr lang="zh-CN" altLang="en-US"/>
          </a:p>
        </p:txBody>
      </p:sp>
    </p:spTree>
    <p:extLst>
      <p:ext uri="{BB962C8B-B14F-4D97-AF65-F5344CB8AC3E}">
        <p14:creationId xmlns:p14="http://schemas.microsoft.com/office/powerpoint/2010/main" val="3082527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19</a:t>
            </a:fld>
            <a:endParaRPr lang="zh-CN" altLang="en-US"/>
          </a:p>
        </p:txBody>
      </p:sp>
    </p:spTree>
    <p:extLst>
      <p:ext uri="{BB962C8B-B14F-4D97-AF65-F5344CB8AC3E}">
        <p14:creationId xmlns:p14="http://schemas.microsoft.com/office/powerpoint/2010/main" val="36494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a:t>
            </a:fld>
            <a:endParaRPr lang="zh-CN" altLang="en-US"/>
          </a:p>
        </p:txBody>
      </p:sp>
    </p:spTree>
    <p:extLst>
      <p:ext uri="{BB962C8B-B14F-4D97-AF65-F5344CB8AC3E}">
        <p14:creationId xmlns:p14="http://schemas.microsoft.com/office/powerpoint/2010/main" val="3742950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20</a:t>
            </a:fld>
            <a:endParaRPr lang="zh-CN" altLang="en-US"/>
          </a:p>
        </p:txBody>
      </p:sp>
    </p:spTree>
    <p:extLst>
      <p:ext uri="{BB962C8B-B14F-4D97-AF65-F5344CB8AC3E}">
        <p14:creationId xmlns:p14="http://schemas.microsoft.com/office/powerpoint/2010/main" val="3263496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21</a:t>
            </a:fld>
            <a:endParaRPr lang="zh-CN" altLang="en-US"/>
          </a:p>
        </p:txBody>
      </p:sp>
    </p:spTree>
    <p:extLst>
      <p:ext uri="{BB962C8B-B14F-4D97-AF65-F5344CB8AC3E}">
        <p14:creationId xmlns:p14="http://schemas.microsoft.com/office/powerpoint/2010/main" val="825962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22</a:t>
            </a:fld>
            <a:endParaRPr lang="zh-CN" altLang="en-US"/>
          </a:p>
        </p:txBody>
      </p:sp>
    </p:spTree>
    <p:extLst>
      <p:ext uri="{BB962C8B-B14F-4D97-AF65-F5344CB8AC3E}">
        <p14:creationId xmlns:p14="http://schemas.microsoft.com/office/powerpoint/2010/main" val="7538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3</a:t>
            </a:fld>
            <a:endParaRPr lang="zh-CN" altLang="en-US"/>
          </a:p>
        </p:txBody>
      </p:sp>
    </p:spTree>
    <p:extLst>
      <p:ext uri="{BB962C8B-B14F-4D97-AF65-F5344CB8AC3E}">
        <p14:creationId xmlns:p14="http://schemas.microsoft.com/office/powerpoint/2010/main" val="911578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4</a:t>
            </a:fld>
            <a:endParaRPr lang="zh-CN" altLang="en-US"/>
          </a:p>
        </p:txBody>
      </p:sp>
    </p:spTree>
    <p:extLst>
      <p:ext uri="{BB962C8B-B14F-4D97-AF65-F5344CB8AC3E}">
        <p14:creationId xmlns:p14="http://schemas.microsoft.com/office/powerpoint/2010/main" val="377953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5</a:t>
            </a:fld>
            <a:endParaRPr lang="zh-CN" altLang="en-US"/>
          </a:p>
        </p:txBody>
      </p:sp>
    </p:spTree>
    <p:extLst>
      <p:ext uri="{BB962C8B-B14F-4D97-AF65-F5344CB8AC3E}">
        <p14:creationId xmlns:p14="http://schemas.microsoft.com/office/powerpoint/2010/main" val="55635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6</a:t>
            </a:fld>
            <a:endParaRPr lang="zh-CN" altLang="en-US"/>
          </a:p>
        </p:txBody>
      </p:sp>
    </p:spTree>
    <p:extLst>
      <p:ext uri="{BB962C8B-B14F-4D97-AF65-F5344CB8AC3E}">
        <p14:creationId xmlns:p14="http://schemas.microsoft.com/office/powerpoint/2010/main" val="476001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7</a:t>
            </a:fld>
            <a:endParaRPr lang="zh-CN" altLang="en-US"/>
          </a:p>
        </p:txBody>
      </p:sp>
    </p:spTree>
    <p:extLst>
      <p:ext uri="{BB962C8B-B14F-4D97-AF65-F5344CB8AC3E}">
        <p14:creationId xmlns:p14="http://schemas.microsoft.com/office/powerpoint/2010/main" val="291453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8</a:t>
            </a:fld>
            <a:endParaRPr lang="zh-CN" altLang="en-US"/>
          </a:p>
        </p:txBody>
      </p:sp>
    </p:spTree>
    <p:extLst>
      <p:ext uri="{BB962C8B-B14F-4D97-AF65-F5344CB8AC3E}">
        <p14:creationId xmlns:p14="http://schemas.microsoft.com/office/powerpoint/2010/main" val="306841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9</a:t>
            </a:fld>
            <a:endParaRPr lang="zh-CN" altLang="en-US"/>
          </a:p>
        </p:txBody>
      </p:sp>
    </p:spTree>
    <p:extLst>
      <p:ext uri="{BB962C8B-B14F-4D97-AF65-F5344CB8AC3E}">
        <p14:creationId xmlns:p14="http://schemas.microsoft.com/office/powerpoint/2010/main" val="118560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57C86F7A-4C13-4512-9546-7A2E13DD49E4}" type="datetimeFigureOut">
              <a:rPr lang="zh-CN" altLang="en-US"/>
              <a:pPr>
                <a:defRPr/>
              </a:pPr>
              <a:t>2024/3/10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6D5BE2B-728A-4539-B86A-F2CEE53DE51F}" type="slidenum">
              <a:rPr lang="zh-CN" altLang="en-US"/>
              <a:pPr/>
              <a:t>‹#›</a:t>
            </a:fld>
            <a:endParaRPr lang="zh-CN" altLang="en-US"/>
          </a:p>
        </p:txBody>
      </p:sp>
    </p:spTree>
    <p:extLst>
      <p:ext uri="{BB962C8B-B14F-4D97-AF65-F5344CB8AC3E}">
        <p14:creationId xmlns:p14="http://schemas.microsoft.com/office/powerpoint/2010/main" val="82984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C852424-72F4-440E-8E03-587598E5B119}" type="datetimeFigureOut">
              <a:rPr lang="zh-CN" altLang="en-US"/>
              <a:pPr>
                <a:defRPr/>
              </a:pPr>
              <a:t>2024/3/10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7DF9EC1-C088-4DAC-AB69-D10F40584BD3}" type="slidenum">
              <a:rPr lang="zh-CN" altLang="en-US"/>
              <a:pPr/>
              <a:t>‹#›</a:t>
            </a:fld>
            <a:endParaRPr lang="zh-CN" altLang="en-US"/>
          </a:p>
        </p:txBody>
      </p:sp>
    </p:spTree>
    <p:extLst>
      <p:ext uri="{BB962C8B-B14F-4D97-AF65-F5344CB8AC3E}">
        <p14:creationId xmlns:p14="http://schemas.microsoft.com/office/powerpoint/2010/main" val="149554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F9EF9C9-4C84-4072-AFAA-D241A8D58A51}" type="datetimeFigureOut">
              <a:rPr lang="zh-CN" altLang="en-US"/>
              <a:pPr>
                <a:defRPr/>
              </a:pPr>
              <a:t>2024/3/10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90597D9-2D04-4C83-915B-79D3B5D496F9}" type="slidenum">
              <a:rPr lang="zh-CN" altLang="en-US"/>
              <a:pPr/>
              <a:t>‹#›</a:t>
            </a:fld>
            <a:endParaRPr lang="zh-CN" altLang="en-US"/>
          </a:p>
        </p:txBody>
      </p:sp>
    </p:spTree>
    <p:extLst>
      <p:ext uri="{BB962C8B-B14F-4D97-AF65-F5344CB8AC3E}">
        <p14:creationId xmlns:p14="http://schemas.microsoft.com/office/powerpoint/2010/main" val="237916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928C279-DE8B-468B-BC28-587297351CC5}" type="datetimeFigureOut">
              <a:rPr lang="zh-CN" altLang="en-US"/>
              <a:pPr>
                <a:defRPr/>
              </a:pPr>
              <a:t>2024/3/10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D58769B-FD91-4354-84DF-C542D236D279}" type="slidenum">
              <a:rPr lang="zh-CN" altLang="en-US"/>
              <a:pPr/>
              <a:t>‹#›</a:t>
            </a:fld>
            <a:endParaRPr lang="zh-CN" altLang="en-US"/>
          </a:p>
        </p:txBody>
      </p:sp>
    </p:spTree>
    <p:extLst>
      <p:ext uri="{BB962C8B-B14F-4D97-AF65-F5344CB8AC3E}">
        <p14:creationId xmlns:p14="http://schemas.microsoft.com/office/powerpoint/2010/main" val="111516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49DB7B-3909-433D-9621-020AC3631DB6}" type="datetimeFigureOut">
              <a:rPr lang="zh-CN" altLang="en-US"/>
              <a:pPr>
                <a:defRPr/>
              </a:pPr>
              <a:t>2024/3/10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C02487E-DA75-40AD-AFB9-B7E667800914}" type="slidenum">
              <a:rPr lang="zh-CN" altLang="en-US"/>
              <a:pPr/>
              <a:t>‹#›</a:t>
            </a:fld>
            <a:endParaRPr lang="zh-CN" altLang="en-US"/>
          </a:p>
        </p:txBody>
      </p:sp>
    </p:spTree>
    <p:extLst>
      <p:ext uri="{BB962C8B-B14F-4D97-AF65-F5344CB8AC3E}">
        <p14:creationId xmlns:p14="http://schemas.microsoft.com/office/powerpoint/2010/main" val="294142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357891DE-9EFB-436C-8098-DA346D61F734}" type="datetimeFigureOut">
              <a:rPr lang="zh-CN" altLang="en-US"/>
              <a:pPr>
                <a:defRPr/>
              </a:pPr>
              <a:t>2024/3/10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9019AB3-A56A-40DC-B315-4C9AF1D9AEF0}" type="slidenum">
              <a:rPr lang="zh-CN" altLang="en-US"/>
              <a:pPr/>
              <a:t>‹#›</a:t>
            </a:fld>
            <a:endParaRPr lang="zh-CN" altLang="en-US"/>
          </a:p>
        </p:txBody>
      </p:sp>
    </p:spTree>
    <p:extLst>
      <p:ext uri="{BB962C8B-B14F-4D97-AF65-F5344CB8AC3E}">
        <p14:creationId xmlns:p14="http://schemas.microsoft.com/office/powerpoint/2010/main" val="425799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2588A4FD-48AA-4EB3-ADAB-90805DF574A9}" type="datetimeFigureOut">
              <a:rPr lang="zh-CN" altLang="en-US"/>
              <a:pPr>
                <a:defRPr/>
              </a:pPr>
              <a:t>2024/3/10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0219823B-989B-4FE0-A31C-A45838B716C6}" type="slidenum">
              <a:rPr lang="zh-CN" altLang="en-US"/>
              <a:pPr/>
              <a:t>‹#›</a:t>
            </a:fld>
            <a:endParaRPr lang="zh-CN" altLang="en-US"/>
          </a:p>
        </p:txBody>
      </p:sp>
    </p:spTree>
    <p:extLst>
      <p:ext uri="{BB962C8B-B14F-4D97-AF65-F5344CB8AC3E}">
        <p14:creationId xmlns:p14="http://schemas.microsoft.com/office/powerpoint/2010/main" val="16966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BCC83F5B-15CF-41AD-AAF7-C365C83FF08D}" type="datetimeFigureOut">
              <a:rPr lang="zh-CN" altLang="en-US"/>
              <a:pPr>
                <a:defRPr/>
              </a:pPr>
              <a:t>2024/3/10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687C2566-FD93-41C5-8007-9C6D9D8DF86C}" type="slidenum">
              <a:rPr lang="zh-CN" altLang="en-US"/>
              <a:pPr/>
              <a:t>‹#›</a:t>
            </a:fld>
            <a:endParaRPr lang="zh-CN" altLang="en-US"/>
          </a:p>
        </p:txBody>
      </p:sp>
    </p:spTree>
    <p:extLst>
      <p:ext uri="{BB962C8B-B14F-4D97-AF65-F5344CB8AC3E}">
        <p14:creationId xmlns:p14="http://schemas.microsoft.com/office/powerpoint/2010/main" val="142201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7F8473D-2D84-413D-97BD-015ADE628A5A}" type="datetimeFigureOut">
              <a:rPr lang="zh-CN" altLang="en-US"/>
              <a:pPr>
                <a:defRPr/>
              </a:pPr>
              <a:t>2024/3/10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9D55DC8D-C4F0-4F0D-B826-92573808DA56}" type="slidenum">
              <a:rPr lang="zh-CN" altLang="en-US"/>
              <a:pPr/>
              <a:t>‹#›</a:t>
            </a:fld>
            <a:endParaRPr lang="zh-CN" altLang="en-US"/>
          </a:p>
        </p:txBody>
      </p:sp>
    </p:spTree>
    <p:extLst>
      <p:ext uri="{BB962C8B-B14F-4D97-AF65-F5344CB8AC3E}">
        <p14:creationId xmlns:p14="http://schemas.microsoft.com/office/powerpoint/2010/main" val="250561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CFA7D9F-B4F6-4B7D-8D30-9FDE43AA2DD2}" type="datetimeFigureOut">
              <a:rPr lang="zh-CN" altLang="en-US"/>
              <a:pPr>
                <a:defRPr/>
              </a:pPr>
              <a:t>2024/3/10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CB07F97-2FC2-4714-850C-6700199D6194}" type="slidenum">
              <a:rPr lang="zh-CN" altLang="en-US"/>
              <a:pPr/>
              <a:t>‹#›</a:t>
            </a:fld>
            <a:endParaRPr lang="zh-CN" altLang="en-US"/>
          </a:p>
        </p:txBody>
      </p:sp>
    </p:spTree>
    <p:extLst>
      <p:ext uri="{BB962C8B-B14F-4D97-AF65-F5344CB8AC3E}">
        <p14:creationId xmlns:p14="http://schemas.microsoft.com/office/powerpoint/2010/main" val="215222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DAE2CA6-8D79-400E-AD1E-56E3E0DA2BAA}" type="datetimeFigureOut">
              <a:rPr lang="zh-CN" altLang="en-US"/>
              <a:pPr>
                <a:defRPr/>
              </a:pPr>
              <a:t>2024/3/10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4D9D1E1-5454-45C3-93DA-86C3DA9ECB48}" type="slidenum">
              <a:rPr lang="zh-CN" altLang="en-US"/>
              <a:pPr/>
              <a:t>‹#›</a:t>
            </a:fld>
            <a:endParaRPr lang="zh-CN" altLang="en-US"/>
          </a:p>
        </p:txBody>
      </p:sp>
    </p:spTree>
    <p:extLst>
      <p:ext uri="{BB962C8B-B14F-4D97-AF65-F5344CB8AC3E}">
        <p14:creationId xmlns:p14="http://schemas.microsoft.com/office/powerpoint/2010/main" val="179492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83BA994-DBC0-4389-9AC3-50B67B3923E1}" type="datetimeFigureOut">
              <a:rPr lang="zh-CN" altLang="en-US"/>
              <a:pPr>
                <a:defRPr/>
              </a:pPr>
              <a:t>2024/3/10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A430D88-0AE5-4EDA-BDD3-1B97B5FCD56A}"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1.gif"/><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vimeo.com/13919922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139199224"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csie.ntu.edu.tw/~cyy/courses/vfx/10spring/lectures/handouts/lec03_hdr.pdf"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developer.ridgerun.com/wiki/index.php/RidgeRun_Auto_exposure/Auto_white_balance_library_for_DM368_and_DM365" TargetMode="External"/><Relationship Id="rId5" Type="http://schemas.openxmlformats.org/officeDocument/2006/relationships/hyperlink" Target="https://zhangboyu.github.io/" TargetMode="External"/><Relationship Id="rId4" Type="http://schemas.openxmlformats.org/officeDocument/2006/relationships/hyperlink" Target="https://www.youtube.com/watch?v=wbn5ULLtkH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617663" y="2387015"/>
            <a:ext cx="8956675" cy="2123658"/>
          </a:xfrm>
          <a:prstGeom prst="rect">
            <a:avLst/>
          </a:prstGeom>
          <a:noFill/>
        </p:spPr>
        <p:txBody>
          <a:bodyPr wrap="square">
            <a:spAutoFit/>
          </a:bodyPr>
          <a:lstStyle/>
          <a:p>
            <a:pPr algn="ctr" eaLnBrk="1" fontAlgn="auto" hangingPunct="1">
              <a:spcBef>
                <a:spcPts val="0"/>
              </a:spcBef>
              <a:spcAft>
                <a:spcPts val="0"/>
              </a:spcAft>
              <a:defRPr/>
            </a:pPr>
            <a:r>
              <a:rPr lang="en-US" altLang="zh-CN"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Auto Exposure </a:t>
            </a:r>
          </a:p>
          <a:p>
            <a:pPr algn="ctr" eaLnBrk="1" fontAlgn="auto" hangingPunct="1">
              <a:spcBef>
                <a:spcPts val="0"/>
              </a:spcBef>
              <a:spcAft>
                <a:spcPts val="0"/>
              </a:spcAft>
              <a:defRPr/>
            </a:pPr>
            <a:r>
              <a:rPr lang="en-US" altLang="zh-CN"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&amp; </a:t>
            </a:r>
          </a:p>
          <a:p>
            <a:pPr algn="ctr" eaLnBrk="1" fontAlgn="auto" hangingPunct="1">
              <a:spcBef>
                <a:spcPts val="0"/>
              </a:spcBef>
              <a:spcAft>
                <a:spcPts val="0"/>
              </a:spcAft>
              <a:defRPr/>
            </a:pPr>
            <a:r>
              <a:rPr lang="en-US" altLang="zh-CN"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Tone Mapping </a:t>
            </a:r>
          </a:p>
        </p:txBody>
      </p:sp>
      <p:sp>
        <p:nvSpPr>
          <p:cNvPr id="22" name="文本框 21"/>
          <p:cNvSpPr txBox="1">
            <a:spLocks noChangeArrowheads="1"/>
          </p:cNvSpPr>
          <p:nvPr/>
        </p:nvSpPr>
        <p:spPr bwMode="auto">
          <a:xfrm>
            <a:off x="1617663" y="4750009"/>
            <a:ext cx="8956675"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spcBef>
                <a:spcPts val="600"/>
              </a:spcBef>
            </a:pP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Presenter: Chia-Hung Chou</a:t>
            </a:r>
            <a:r>
              <a:rPr lang="zh-CN" altLang="en-US"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周家弘</a:t>
            </a:r>
          </a:p>
          <a:p>
            <a:pPr algn="ctr" eaLnBrk="1" hangingPunct="1">
              <a:spcBef>
                <a:spcPts val="600"/>
              </a:spcBef>
            </a:pP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E-mail: zhou860925@gmail.com</a:t>
            </a:r>
          </a:p>
          <a:p>
            <a:pPr algn="ctr" eaLnBrk="1" hangingPunct="1">
              <a:spcBef>
                <a:spcPts val="600"/>
              </a:spcBef>
            </a:pP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Phone: 0978909095</a:t>
            </a:r>
            <a:endParaRPr lang="en-US" altLang="zh-TW"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ts val="600"/>
              </a:spcBef>
            </a:pP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Advising Professor: </a:t>
            </a:r>
            <a:r>
              <a:rPr lang="en-US" altLang="zh-CN" sz="2400" dirty="0" err="1">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Chiou</a:t>
            </a: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-Shann </a:t>
            </a:r>
            <a:r>
              <a:rPr lang="en-US" altLang="zh-CN" sz="2400" dirty="0" err="1">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Fuh</a:t>
            </a:r>
            <a:r>
              <a:rPr lang="zh-TW" altLang="en-US"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傅楸善 教授</a:t>
            </a:r>
            <a:endParaRPr lang="en-US" altLang="zh-CN"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1600200" y="2257425"/>
            <a:ext cx="8956675" cy="238283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43" name="组合 42"/>
          <p:cNvGrpSpPr>
            <a:grpSpLocks/>
          </p:cNvGrpSpPr>
          <p:nvPr/>
        </p:nvGrpSpPr>
        <p:grpSpPr bwMode="auto">
          <a:xfrm>
            <a:off x="10290175" y="4325938"/>
            <a:ext cx="1109663" cy="1130300"/>
            <a:chOff x="2666985" y="682103"/>
            <a:chExt cx="1109138" cy="1131217"/>
          </a:xfrm>
        </p:grpSpPr>
        <p:sp>
          <p:nvSpPr>
            <p:cNvPr id="40" name="矩形 39"/>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1" name="矩形 40"/>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2" name="矩形 41"/>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44" name="组合 43"/>
          <p:cNvGrpSpPr>
            <a:grpSpLocks/>
          </p:cNvGrpSpPr>
          <p:nvPr/>
        </p:nvGrpSpPr>
        <p:grpSpPr bwMode="auto">
          <a:xfrm>
            <a:off x="792163" y="1462088"/>
            <a:ext cx="1109662" cy="1131887"/>
            <a:chOff x="2666985" y="682103"/>
            <a:chExt cx="1109138" cy="1131217"/>
          </a:xfrm>
        </p:grpSpPr>
        <p:sp>
          <p:nvSpPr>
            <p:cNvPr id="45" name="矩形 44"/>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矩形 45"/>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7" name="矩形 46"/>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49" name="矩形 48"/>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3" name="矩形 52"/>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4" name="矩形 53"/>
          <p:cNvSpPr/>
          <p:nvPr/>
        </p:nvSpPr>
        <p:spPr>
          <a:xfrm>
            <a:off x="-1" y="6523037"/>
            <a:ext cx="11970327"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8E423ECC-96C3-A84A-EA27-B2E751FB2958}"/>
              </a:ext>
            </a:extLst>
          </p:cNvPr>
          <p:cNvPicPr>
            <a:picLocks noChangeAspect="1"/>
          </p:cNvPicPr>
          <p:nvPr/>
        </p:nvPicPr>
        <p:blipFill>
          <a:blip r:embed="rId3"/>
          <a:stretch>
            <a:fillRect/>
          </a:stretch>
        </p:blipFill>
        <p:spPr>
          <a:xfrm>
            <a:off x="2158622" y="4119369"/>
            <a:ext cx="2652713" cy="1792654"/>
          </a:xfrm>
          <a:prstGeom prst="rect">
            <a:avLst/>
          </a:prstGeom>
        </p:spPr>
      </p:pic>
      <p:pic>
        <p:nvPicPr>
          <p:cNvPr id="11" name="圖片 10">
            <a:extLst>
              <a:ext uri="{FF2B5EF4-FFF2-40B4-BE49-F238E27FC236}">
                <a16:creationId xmlns:a16="http://schemas.microsoft.com/office/drawing/2014/main" id="{ED99D202-BB01-8D90-9CC0-07DB4F4585E9}"/>
              </a:ext>
            </a:extLst>
          </p:cNvPr>
          <p:cNvPicPr>
            <a:picLocks noChangeAspect="1"/>
          </p:cNvPicPr>
          <p:nvPr/>
        </p:nvPicPr>
        <p:blipFill>
          <a:blip r:embed="rId4"/>
          <a:stretch>
            <a:fillRect/>
          </a:stretch>
        </p:blipFill>
        <p:spPr>
          <a:xfrm>
            <a:off x="2158622" y="1598088"/>
            <a:ext cx="2652714" cy="1792655"/>
          </a:xfrm>
          <a:prstGeom prst="rect">
            <a:avLst/>
          </a:prstGeom>
        </p:spPr>
      </p:pic>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(2/7)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02</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Tone Mapping</a:t>
            </a:r>
          </a:p>
        </p:txBody>
      </p:sp>
      <p:sp>
        <p:nvSpPr>
          <p:cNvPr id="8" name="矩形 7">
            <a:extLst>
              <a:ext uri="{FF2B5EF4-FFF2-40B4-BE49-F238E27FC236}">
                <a16:creationId xmlns:a16="http://schemas.microsoft.com/office/drawing/2014/main" id="{CCF1F43E-2857-3000-8B57-1284B33AD2F8}"/>
              </a:ext>
            </a:extLst>
          </p:cNvPr>
          <p:cNvSpPr/>
          <p:nvPr/>
        </p:nvSpPr>
        <p:spPr>
          <a:xfrm>
            <a:off x="419100" y="6059010"/>
            <a:ext cx="11353800" cy="338554"/>
          </a:xfrm>
          <a:prstGeom prst="rect">
            <a:avLst/>
          </a:prstGeom>
        </p:spPr>
        <p:txBody>
          <a:bodyPr wrap="square">
            <a:spAutoFit/>
          </a:bodyPr>
          <a:lstStyle/>
          <a:p>
            <a:pPr algn="just">
              <a:spcAft>
                <a:spcPts val="1800"/>
              </a:spcAft>
            </a:pPr>
            <a:r>
              <a:rPr lang="zh-TW" altLang="en-US" sz="1600" dirty="0">
                <a:latin typeface="Times New Roman" panose="02020603050405020304" pitchFamily="18" charset="0"/>
                <a:cs typeface="Times New Roman" panose="02020603050405020304" pitchFamily="18" charset="0"/>
              </a:rPr>
              <a:t>莊永裕教授</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數位視覺效果</a:t>
            </a:r>
          </a:p>
        </p:txBody>
      </p:sp>
      <p:pic>
        <p:nvPicPr>
          <p:cNvPr id="7" name="圖片 6">
            <a:extLst>
              <a:ext uri="{FF2B5EF4-FFF2-40B4-BE49-F238E27FC236}">
                <a16:creationId xmlns:a16="http://schemas.microsoft.com/office/drawing/2014/main" id="{17FFF2DD-5992-4A9B-3275-26D09B124D7E}"/>
              </a:ext>
            </a:extLst>
          </p:cNvPr>
          <p:cNvPicPr>
            <a:picLocks noChangeAspect="1"/>
          </p:cNvPicPr>
          <p:nvPr/>
        </p:nvPicPr>
        <p:blipFill>
          <a:blip r:embed="rId5"/>
          <a:stretch>
            <a:fillRect/>
          </a:stretch>
        </p:blipFill>
        <p:spPr>
          <a:xfrm>
            <a:off x="5360725" y="1598088"/>
            <a:ext cx="6410266" cy="4313935"/>
          </a:xfrm>
          <a:prstGeom prst="rect">
            <a:avLst/>
          </a:prstGeom>
        </p:spPr>
      </p:pic>
      <p:pic>
        <p:nvPicPr>
          <p:cNvPr id="13" name="圖片 12">
            <a:extLst>
              <a:ext uri="{FF2B5EF4-FFF2-40B4-BE49-F238E27FC236}">
                <a16:creationId xmlns:a16="http://schemas.microsoft.com/office/drawing/2014/main" id="{BCE07A4F-F523-2F82-51D0-1B156BF2097A}"/>
              </a:ext>
            </a:extLst>
          </p:cNvPr>
          <p:cNvPicPr>
            <a:picLocks noChangeAspect="1"/>
          </p:cNvPicPr>
          <p:nvPr/>
        </p:nvPicPr>
        <p:blipFill>
          <a:blip r:embed="rId6"/>
          <a:stretch>
            <a:fillRect/>
          </a:stretch>
        </p:blipFill>
        <p:spPr>
          <a:xfrm>
            <a:off x="342615" y="3257204"/>
            <a:ext cx="1541311" cy="1041589"/>
          </a:xfrm>
          <a:prstGeom prst="rect">
            <a:avLst/>
          </a:prstGeom>
        </p:spPr>
      </p:pic>
      <p:sp>
        <p:nvSpPr>
          <p:cNvPr id="14" name="文字方塊 13">
            <a:extLst>
              <a:ext uri="{FF2B5EF4-FFF2-40B4-BE49-F238E27FC236}">
                <a16:creationId xmlns:a16="http://schemas.microsoft.com/office/drawing/2014/main" id="{3821A387-E513-3366-3E3B-32C7F36F4BA6}"/>
              </a:ext>
            </a:extLst>
          </p:cNvPr>
          <p:cNvSpPr txBox="1"/>
          <p:nvPr/>
        </p:nvSpPr>
        <p:spPr>
          <a:xfrm>
            <a:off x="2158622" y="4155451"/>
            <a:ext cx="1223962" cy="369332"/>
          </a:xfrm>
          <a:prstGeom prst="rect">
            <a:avLst/>
          </a:prstGeom>
          <a:noFill/>
        </p:spPr>
        <p:txBody>
          <a:bodyPr wrap="square" rtlCol="0">
            <a:spAutoFit/>
          </a:bodyPr>
          <a:lstStyle/>
          <a:p>
            <a:r>
              <a:rPr kumimoji="1" lang="en-US" altLang="zh-TW" dirty="0"/>
              <a:t>High freq.</a:t>
            </a:r>
            <a:endParaRPr kumimoji="1" lang="zh-TW" altLang="en-US" dirty="0"/>
          </a:p>
        </p:txBody>
      </p:sp>
      <p:sp>
        <p:nvSpPr>
          <p:cNvPr id="15" name="文字方塊 14">
            <a:extLst>
              <a:ext uri="{FF2B5EF4-FFF2-40B4-BE49-F238E27FC236}">
                <a16:creationId xmlns:a16="http://schemas.microsoft.com/office/drawing/2014/main" id="{C016DFA6-2F63-0FAB-F47E-98ABF8743121}"/>
              </a:ext>
            </a:extLst>
          </p:cNvPr>
          <p:cNvSpPr txBox="1"/>
          <p:nvPr/>
        </p:nvSpPr>
        <p:spPr>
          <a:xfrm>
            <a:off x="2158622" y="1637095"/>
            <a:ext cx="1223962" cy="369332"/>
          </a:xfrm>
          <a:prstGeom prst="rect">
            <a:avLst/>
          </a:prstGeom>
          <a:noFill/>
        </p:spPr>
        <p:txBody>
          <a:bodyPr wrap="square" rtlCol="0">
            <a:spAutoFit/>
          </a:bodyPr>
          <a:lstStyle/>
          <a:p>
            <a:r>
              <a:rPr kumimoji="1" lang="en-US" altLang="zh-TW" dirty="0"/>
              <a:t>Low freq.</a:t>
            </a:r>
            <a:endParaRPr kumimoji="1" lang="zh-TW" altLang="en-US" dirty="0"/>
          </a:p>
        </p:txBody>
      </p:sp>
      <p:pic>
        <p:nvPicPr>
          <p:cNvPr id="16" name="圖片 15">
            <a:extLst>
              <a:ext uri="{FF2B5EF4-FFF2-40B4-BE49-F238E27FC236}">
                <a16:creationId xmlns:a16="http://schemas.microsoft.com/office/drawing/2014/main" id="{509F0792-6C9B-1C83-1A1C-B78D11E5CD06}"/>
              </a:ext>
            </a:extLst>
          </p:cNvPr>
          <p:cNvPicPr>
            <a:picLocks noChangeAspect="1"/>
          </p:cNvPicPr>
          <p:nvPr/>
        </p:nvPicPr>
        <p:blipFill>
          <a:blip r:embed="rId7"/>
          <a:stretch>
            <a:fillRect/>
          </a:stretch>
        </p:blipFill>
        <p:spPr>
          <a:xfrm>
            <a:off x="5360724" y="1591064"/>
            <a:ext cx="6391418" cy="4320959"/>
          </a:xfrm>
          <a:prstGeom prst="rect">
            <a:avLst/>
          </a:prstGeom>
        </p:spPr>
      </p:pic>
      <p:pic>
        <p:nvPicPr>
          <p:cNvPr id="9" name="圖片 8">
            <a:extLst>
              <a:ext uri="{FF2B5EF4-FFF2-40B4-BE49-F238E27FC236}">
                <a16:creationId xmlns:a16="http://schemas.microsoft.com/office/drawing/2014/main" id="{EDB60743-C216-D948-80EF-1937BF061CD2}"/>
              </a:ext>
            </a:extLst>
          </p:cNvPr>
          <p:cNvPicPr>
            <a:picLocks noChangeAspect="1"/>
          </p:cNvPicPr>
          <p:nvPr/>
        </p:nvPicPr>
        <p:blipFill>
          <a:blip r:embed="rId8"/>
          <a:stretch>
            <a:fillRect/>
          </a:stretch>
        </p:blipFill>
        <p:spPr>
          <a:xfrm>
            <a:off x="5360723" y="1578321"/>
            <a:ext cx="6410267" cy="4333702"/>
          </a:xfrm>
          <a:prstGeom prst="rect">
            <a:avLst/>
          </a:prstGeom>
        </p:spPr>
      </p:pic>
      <p:pic>
        <p:nvPicPr>
          <p:cNvPr id="10" name="圖片 9">
            <a:extLst>
              <a:ext uri="{FF2B5EF4-FFF2-40B4-BE49-F238E27FC236}">
                <a16:creationId xmlns:a16="http://schemas.microsoft.com/office/drawing/2014/main" id="{F88F39A1-671C-D051-E8A5-551B187DCB12}"/>
              </a:ext>
            </a:extLst>
          </p:cNvPr>
          <p:cNvPicPr>
            <a:picLocks noChangeAspect="1"/>
          </p:cNvPicPr>
          <p:nvPr/>
        </p:nvPicPr>
        <p:blipFill>
          <a:blip r:embed="rId9"/>
          <a:stretch>
            <a:fillRect/>
          </a:stretch>
        </p:blipFill>
        <p:spPr>
          <a:xfrm>
            <a:off x="2168045" y="4119257"/>
            <a:ext cx="2652714" cy="1792654"/>
          </a:xfrm>
          <a:prstGeom prst="rect">
            <a:avLst/>
          </a:prstGeom>
        </p:spPr>
      </p:pic>
      <p:pic>
        <p:nvPicPr>
          <p:cNvPr id="17" name="圖片 16">
            <a:extLst>
              <a:ext uri="{FF2B5EF4-FFF2-40B4-BE49-F238E27FC236}">
                <a16:creationId xmlns:a16="http://schemas.microsoft.com/office/drawing/2014/main" id="{F0643F51-1222-85BF-B26C-FF8900311494}"/>
              </a:ext>
            </a:extLst>
          </p:cNvPr>
          <p:cNvPicPr>
            <a:picLocks noChangeAspect="1"/>
          </p:cNvPicPr>
          <p:nvPr/>
        </p:nvPicPr>
        <p:blipFill>
          <a:blip r:embed="rId10"/>
          <a:stretch>
            <a:fillRect/>
          </a:stretch>
        </p:blipFill>
        <p:spPr>
          <a:xfrm>
            <a:off x="2168045" y="1597977"/>
            <a:ext cx="2652713" cy="1792654"/>
          </a:xfrm>
          <a:prstGeom prst="rect">
            <a:avLst/>
          </a:prstGeom>
        </p:spPr>
      </p:pic>
      <p:sp>
        <p:nvSpPr>
          <p:cNvPr id="18" name="文字方塊 17">
            <a:extLst>
              <a:ext uri="{FF2B5EF4-FFF2-40B4-BE49-F238E27FC236}">
                <a16:creationId xmlns:a16="http://schemas.microsoft.com/office/drawing/2014/main" id="{1D9B4CEA-0862-E320-72E1-50595F0B394B}"/>
              </a:ext>
            </a:extLst>
          </p:cNvPr>
          <p:cNvSpPr txBox="1"/>
          <p:nvPr/>
        </p:nvSpPr>
        <p:spPr>
          <a:xfrm>
            <a:off x="2136940" y="4119145"/>
            <a:ext cx="1223962" cy="369332"/>
          </a:xfrm>
          <a:prstGeom prst="rect">
            <a:avLst/>
          </a:prstGeom>
          <a:noFill/>
        </p:spPr>
        <p:txBody>
          <a:bodyPr wrap="square" rtlCol="0">
            <a:spAutoFit/>
          </a:bodyPr>
          <a:lstStyle/>
          <a:p>
            <a:r>
              <a:rPr kumimoji="1" lang="en-US" altLang="zh-TW" dirty="0"/>
              <a:t>Detail</a:t>
            </a:r>
            <a:endParaRPr kumimoji="1" lang="zh-TW" altLang="en-US" dirty="0"/>
          </a:p>
        </p:txBody>
      </p:sp>
      <p:sp>
        <p:nvSpPr>
          <p:cNvPr id="19" name="文字方塊 18">
            <a:extLst>
              <a:ext uri="{FF2B5EF4-FFF2-40B4-BE49-F238E27FC236}">
                <a16:creationId xmlns:a16="http://schemas.microsoft.com/office/drawing/2014/main" id="{1F3E1B2F-A26B-E0C0-822D-06AC9CA3742B}"/>
              </a:ext>
            </a:extLst>
          </p:cNvPr>
          <p:cNvSpPr txBox="1"/>
          <p:nvPr/>
        </p:nvSpPr>
        <p:spPr>
          <a:xfrm>
            <a:off x="2149197" y="1597977"/>
            <a:ext cx="1223962" cy="369332"/>
          </a:xfrm>
          <a:prstGeom prst="rect">
            <a:avLst/>
          </a:prstGeom>
          <a:noFill/>
        </p:spPr>
        <p:txBody>
          <a:bodyPr wrap="square" rtlCol="0">
            <a:spAutoFit/>
          </a:bodyPr>
          <a:lstStyle/>
          <a:p>
            <a:r>
              <a:rPr kumimoji="1" lang="en-US" altLang="zh-TW" dirty="0"/>
              <a:t>Large Scale</a:t>
            </a:r>
            <a:endParaRPr kumimoji="1" lang="zh-TW" altLang="en-US" dirty="0"/>
          </a:p>
        </p:txBody>
      </p:sp>
    </p:spTree>
    <p:extLst>
      <p:ext uri="{BB962C8B-B14F-4D97-AF65-F5344CB8AC3E}">
        <p14:creationId xmlns:p14="http://schemas.microsoft.com/office/powerpoint/2010/main" val="99799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(3/6)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10</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12F19B85-B403-4697-80BC-DF1AA2BE6936}"/>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HDRI(High Dynamic Range Image)</a:t>
            </a:r>
          </a:p>
        </p:txBody>
      </p:sp>
      <p:sp>
        <p:nvSpPr>
          <p:cNvPr id="47" name="矩形 46">
            <a:extLst>
              <a:ext uri="{FF2B5EF4-FFF2-40B4-BE49-F238E27FC236}">
                <a16:creationId xmlns:a16="http://schemas.microsoft.com/office/drawing/2014/main" id="{C893A0BC-F634-4EC1-96F9-4BA66339B1C3}"/>
              </a:ext>
            </a:extLst>
          </p:cNvPr>
          <p:cNvSpPr/>
          <p:nvPr/>
        </p:nvSpPr>
        <p:spPr>
          <a:xfrm>
            <a:off x="421009" y="1677114"/>
            <a:ext cx="11261484" cy="1508105"/>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HDRI is an image format that can represent a wider range of luminance levels(wider bit length)</a:t>
            </a:r>
          </a:p>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HDR image can be generate by multiple LDR images.</a:t>
            </a:r>
          </a:p>
        </p:txBody>
      </p:sp>
      <p:sp>
        <p:nvSpPr>
          <p:cNvPr id="7" name="矩形 6">
            <a:extLst>
              <a:ext uri="{FF2B5EF4-FFF2-40B4-BE49-F238E27FC236}">
                <a16:creationId xmlns:a16="http://schemas.microsoft.com/office/drawing/2014/main" id="{EDFCC568-E181-BC3E-A88B-4E171CED7201}"/>
              </a:ext>
            </a:extLst>
          </p:cNvPr>
          <p:cNvSpPr/>
          <p:nvPr/>
        </p:nvSpPr>
        <p:spPr>
          <a:xfrm>
            <a:off x="419100" y="6059010"/>
            <a:ext cx="11353800" cy="338554"/>
          </a:xfrm>
          <a:prstGeom prst="rect">
            <a:avLst/>
          </a:prstGeom>
        </p:spPr>
        <p:txBody>
          <a:bodyPr wrap="square">
            <a:spAutoFit/>
          </a:bodyPr>
          <a:lstStyle/>
          <a:p>
            <a:pPr algn="just">
              <a:spcAft>
                <a:spcPts val="1800"/>
              </a:spcAft>
            </a:pPr>
            <a:r>
              <a:rPr lang="zh-TW" altLang="en-US" sz="1600" dirty="0">
                <a:latin typeface="Times New Roman" panose="02020603050405020304" pitchFamily="18" charset="0"/>
                <a:cs typeface="Times New Roman" panose="02020603050405020304" pitchFamily="18" charset="0"/>
              </a:rPr>
              <a:t>莊永裕教授</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數位視覺效果</a:t>
            </a:r>
          </a:p>
        </p:txBody>
      </p:sp>
      <p:pic>
        <p:nvPicPr>
          <p:cNvPr id="8" name="圖片 7">
            <a:extLst>
              <a:ext uri="{FF2B5EF4-FFF2-40B4-BE49-F238E27FC236}">
                <a16:creationId xmlns:a16="http://schemas.microsoft.com/office/drawing/2014/main" id="{BE056D23-0EC0-8A5E-EC20-9F55BB25B235}"/>
              </a:ext>
            </a:extLst>
          </p:cNvPr>
          <p:cNvPicPr>
            <a:picLocks noChangeAspect="1"/>
          </p:cNvPicPr>
          <p:nvPr/>
        </p:nvPicPr>
        <p:blipFill>
          <a:blip r:embed="rId3"/>
          <a:stretch>
            <a:fillRect/>
          </a:stretch>
        </p:blipFill>
        <p:spPr>
          <a:xfrm>
            <a:off x="2165551" y="3310692"/>
            <a:ext cx="7772400" cy="2457558"/>
          </a:xfrm>
          <a:prstGeom prst="rect">
            <a:avLst/>
          </a:prstGeom>
        </p:spPr>
      </p:pic>
    </p:spTree>
    <p:extLst>
      <p:ext uri="{BB962C8B-B14F-4D97-AF65-F5344CB8AC3E}">
        <p14:creationId xmlns:p14="http://schemas.microsoft.com/office/powerpoint/2010/main" val="209596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10">
            <a:extLst>
              <a:ext uri="{FF2B5EF4-FFF2-40B4-BE49-F238E27FC236}">
                <a16:creationId xmlns:a16="http://schemas.microsoft.com/office/drawing/2014/main" id="{6C553E7B-DD91-1721-12A2-E105877A8776}"/>
              </a:ext>
            </a:extLst>
          </p:cNvPr>
          <p:cNvSpPr/>
          <p:nvPr/>
        </p:nvSpPr>
        <p:spPr>
          <a:xfrm>
            <a:off x="1058333" y="2360381"/>
            <a:ext cx="1600200" cy="20072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(1/6)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08</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461665"/>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Input contains 3 YUV420 images with different EV.</a:t>
            </a:r>
            <a:r>
              <a:rPr lang="en-US" altLang="zh-TW" sz="2400" b="1" dirty="0">
                <a:latin typeface="Times New Roman" panose="02020603050405020304" pitchFamily="18" charset="0"/>
                <a:cs typeface="Times New Roman" panose="02020603050405020304" pitchFamily="18" charset="0"/>
              </a:rPr>
              <a:t> </a:t>
            </a:r>
          </a:p>
        </p:txBody>
      </p:sp>
      <p:sp>
        <p:nvSpPr>
          <p:cNvPr id="22" name="文字方塊 21">
            <a:extLst>
              <a:ext uri="{FF2B5EF4-FFF2-40B4-BE49-F238E27FC236}">
                <a16:creationId xmlns:a16="http://schemas.microsoft.com/office/drawing/2014/main" id="{69FCFAE2-76A8-452D-93A4-84DBD1C8A9FF}"/>
              </a:ext>
            </a:extLst>
          </p:cNvPr>
          <p:cNvSpPr txBox="1"/>
          <p:nvPr/>
        </p:nvSpPr>
        <p:spPr>
          <a:xfrm>
            <a:off x="8983134" y="492125"/>
            <a:ext cx="3208866" cy="707886"/>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LDR: Low Dynamic Range HDR: High Dynamic Range</a:t>
            </a:r>
          </a:p>
        </p:txBody>
      </p:sp>
      <p:sp>
        <p:nvSpPr>
          <p:cNvPr id="8" name="矩形: 圓角 13">
            <a:extLst>
              <a:ext uri="{FF2B5EF4-FFF2-40B4-BE49-F238E27FC236}">
                <a16:creationId xmlns:a16="http://schemas.microsoft.com/office/drawing/2014/main" id="{9BB3F262-C6CC-75E3-E279-CD9832D80B4B}"/>
              </a:ext>
            </a:extLst>
          </p:cNvPr>
          <p:cNvSpPr/>
          <p:nvPr/>
        </p:nvSpPr>
        <p:spPr bwMode="auto">
          <a:xfrm>
            <a:off x="1183348" y="2546304"/>
            <a:ext cx="1328247" cy="432048"/>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EV -1</a:t>
            </a:r>
            <a:endParaRPr kumimoji="0" lang="zh-TW"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矩形: 圓角 13">
            <a:extLst>
              <a:ext uri="{FF2B5EF4-FFF2-40B4-BE49-F238E27FC236}">
                <a16:creationId xmlns:a16="http://schemas.microsoft.com/office/drawing/2014/main" id="{7B1B7B2E-A39E-7F34-BE23-95E1ECC600F6}"/>
              </a:ext>
            </a:extLst>
          </p:cNvPr>
          <p:cNvSpPr/>
          <p:nvPr/>
        </p:nvSpPr>
        <p:spPr bwMode="auto">
          <a:xfrm>
            <a:off x="1183348" y="3153417"/>
            <a:ext cx="1328247" cy="432048"/>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EV 0</a:t>
            </a:r>
            <a:endParaRPr kumimoji="0" lang="zh-TW"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矩形: 圓角 13">
            <a:extLst>
              <a:ext uri="{FF2B5EF4-FFF2-40B4-BE49-F238E27FC236}">
                <a16:creationId xmlns:a16="http://schemas.microsoft.com/office/drawing/2014/main" id="{904FE490-9972-8EB9-A58F-D8DDE27FDE23}"/>
              </a:ext>
            </a:extLst>
          </p:cNvPr>
          <p:cNvSpPr/>
          <p:nvPr/>
        </p:nvSpPr>
        <p:spPr bwMode="auto">
          <a:xfrm>
            <a:off x="1183347" y="3760530"/>
            <a:ext cx="1328247" cy="432048"/>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EV +1</a:t>
            </a:r>
            <a:endParaRPr kumimoji="0" lang="zh-TW"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矩形: 圓角 13">
            <a:extLst>
              <a:ext uri="{FF2B5EF4-FFF2-40B4-BE49-F238E27FC236}">
                <a16:creationId xmlns:a16="http://schemas.microsoft.com/office/drawing/2014/main" id="{360E3FA1-70F8-B129-A210-01A9E2CC7585}"/>
              </a:ext>
            </a:extLst>
          </p:cNvPr>
          <p:cNvSpPr/>
          <p:nvPr/>
        </p:nvSpPr>
        <p:spPr bwMode="auto">
          <a:xfrm>
            <a:off x="3151105" y="3119435"/>
            <a:ext cx="1328247" cy="432048"/>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TW" dirty="0">
                <a:latin typeface="Times New Roman" panose="02020603050405020304" pitchFamily="18" charset="0"/>
                <a:cs typeface="Times New Roman" panose="02020603050405020304" pitchFamily="18" charset="0"/>
              </a:rPr>
              <a:t>HD</a:t>
            </a: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 image</a:t>
            </a:r>
            <a:endParaRPr kumimoji="0" lang="zh-TW"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23" name="直線單箭頭接點 19">
            <a:extLst>
              <a:ext uri="{FF2B5EF4-FFF2-40B4-BE49-F238E27FC236}">
                <a16:creationId xmlns:a16="http://schemas.microsoft.com/office/drawing/2014/main" id="{940BAB4A-1DFF-3F6F-3DB6-2FEFDB7CE25F}"/>
              </a:ext>
            </a:extLst>
          </p:cNvPr>
          <p:cNvCxnSpPr>
            <a:cxnSpLocks/>
          </p:cNvCxnSpPr>
          <p:nvPr/>
        </p:nvCxnSpPr>
        <p:spPr bwMode="auto">
          <a:xfrm>
            <a:off x="2658533" y="3335459"/>
            <a:ext cx="492572" cy="0"/>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0" name="直線單箭頭接點 19">
            <a:extLst>
              <a:ext uri="{FF2B5EF4-FFF2-40B4-BE49-F238E27FC236}">
                <a16:creationId xmlns:a16="http://schemas.microsoft.com/office/drawing/2014/main" id="{BCF9B21A-3771-877C-97EE-964069A4C276}"/>
              </a:ext>
            </a:extLst>
          </p:cNvPr>
          <p:cNvCxnSpPr>
            <a:cxnSpLocks/>
          </p:cNvCxnSpPr>
          <p:nvPr/>
        </p:nvCxnSpPr>
        <p:spPr bwMode="auto">
          <a:xfrm>
            <a:off x="4479352" y="3335459"/>
            <a:ext cx="492572" cy="0"/>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2" name="矩形: 圓角 13">
            <a:extLst>
              <a:ext uri="{FF2B5EF4-FFF2-40B4-BE49-F238E27FC236}">
                <a16:creationId xmlns:a16="http://schemas.microsoft.com/office/drawing/2014/main" id="{2D8FEE85-5F59-D4AF-41C4-9F46F36A01D3}"/>
              </a:ext>
            </a:extLst>
          </p:cNvPr>
          <p:cNvSpPr/>
          <p:nvPr/>
        </p:nvSpPr>
        <p:spPr bwMode="auto">
          <a:xfrm>
            <a:off x="4971924" y="2965354"/>
            <a:ext cx="1328247" cy="742363"/>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Auto Exposure</a:t>
            </a:r>
            <a:endParaRPr kumimoji="0" lang="zh-TW"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3" name="直線單箭頭接點 19">
            <a:extLst>
              <a:ext uri="{FF2B5EF4-FFF2-40B4-BE49-F238E27FC236}">
                <a16:creationId xmlns:a16="http://schemas.microsoft.com/office/drawing/2014/main" id="{B2E8C662-0766-876C-92F3-BB093A5871ED}"/>
              </a:ext>
            </a:extLst>
          </p:cNvPr>
          <p:cNvCxnSpPr>
            <a:cxnSpLocks/>
          </p:cNvCxnSpPr>
          <p:nvPr/>
        </p:nvCxnSpPr>
        <p:spPr bwMode="auto">
          <a:xfrm>
            <a:off x="6300171" y="3341949"/>
            <a:ext cx="492572" cy="0"/>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4" name="矩形: 圓角 13">
            <a:extLst>
              <a:ext uri="{FF2B5EF4-FFF2-40B4-BE49-F238E27FC236}">
                <a16:creationId xmlns:a16="http://schemas.microsoft.com/office/drawing/2014/main" id="{D83290BD-665B-A7D4-7A80-6E32A3C570C4}"/>
              </a:ext>
            </a:extLst>
          </p:cNvPr>
          <p:cNvSpPr/>
          <p:nvPr/>
        </p:nvSpPr>
        <p:spPr bwMode="auto">
          <a:xfrm>
            <a:off x="6792743" y="2978352"/>
            <a:ext cx="1328247" cy="742361"/>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Tone</a:t>
            </a: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TW" dirty="0">
                <a:latin typeface="Times New Roman" panose="02020603050405020304" pitchFamily="18" charset="0"/>
                <a:cs typeface="Times New Roman" panose="02020603050405020304" pitchFamily="18" charset="0"/>
              </a:rPr>
              <a:t>Mapping</a:t>
            </a:r>
            <a:endParaRPr kumimoji="0" lang="zh-TW"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35" name="直線單箭頭接點 19">
            <a:extLst>
              <a:ext uri="{FF2B5EF4-FFF2-40B4-BE49-F238E27FC236}">
                <a16:creationId xmlns:a16="http://schemas.microsoft.com/office/drawing/2014/main" id="{0826A9A2-F278-4303-5AA1-8F489D8A7D02}"/>
              </a:ext>
            </a:extLst>
          </p:cNvPr>
          <p:cNvCxnSpPr>
            <a:cxnSpLocks/>
          </p:cNvCxnSpPr>
          <p:nvPr/>
        </p:nvCxnSpPr>
        <p:spPr bwMode="auto">
          <a:xfrm>
            <a:off x="8120990" y="3369441"/>
            <a:ext cx="1725743" cy="0"/>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9" name="矩形: 圓角 13">
            <a:extLst>
              <a:ext uri="{FF2B5EF4-FFF2-40B4-BE49-F238E27FC236}">
                <a16:creationId xmlns:a16="http://schemas.microsoft.com/office/drawing/2014/main" id="{775A5C8D-1B4F-AE10-5415-7A5F7EEB3D0E}"/>
              </a:ext>
            </a:extLst>
          </p:cNvPr>
          <p:cNvSpPr/>
          <p:nvPr/>
        </p:nvSpPr>
        <p:spPr bwMode="auto">
          <a:xfrm>
            <a:off x="9846733" y="3144427"/>
            <a:ext cx="1328247" cy="432048"/>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Denoise</a:t>
            </a:r>
            <a:endParaRPr kumimoji="0" lang="zh-TW"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0" name="文字方塊 39">
            <a:extLst>
              <a:ext uri="{FF2B5EF4-FFF2-40B4-BE49-F238E27FC236}">
                <a16:creationId xmlns:a16="http://schemas.microsoft.com/office/drawing/2014/main" id="{D83D1234-D325-5814-C39E-6D01C0BB9E1F}"/>
              </a:ext>
            </a:extLst>
          </p:cNvPr>
          <p:cNvSpPr txBox="1"/>
          <p:nvPr/>
        </p:nvSpPr>
        <p:spPr>
          <a:xfrm>
            <a:off x="8517467" y="2785533"/>
            <a:ext cx="914400" cy="646331"/>
          </a:xfrm>
          <a:prstGeom prst="rect">
            <a:avLst/>
          </a:prstGeom>
          <a:noFill/>
        </p:spPr>
        <p:txBody>
          <a:bodyPr wrap="square" rtlCol="0">
            <a:spAutoFit/>
          </a:bodyPr>
          <a:lstStyle/>
          <a:p>
            <a:r>
              <a:rPr kumimoji="1" lang="en-US" altLang="zh-TW" dirty="0">
                <a:latin typeface="Times New Roman" panose="02020603050405020304" pitchFamily="18" charset="0"/>
                <a:cs typeface="Times New Roman" panose="02020603050405020304" pitchFamily="18" charset="0"/>
              </a:rPr>
              <a:t>If noise exists</a:t>
            </a:r>
            <a:endParaRPr kumimoji="1"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84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(2/6)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09</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12F19B85-B403-4697-80BC-DF1AA2BE6936}"/>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Durand’s Algorithm</a:t>
            </a:r>
          </a:p>
        </p:txBody>
      </p:sp>
      <p:sp>
        <p:nvSpPr>
          <p:cNvPr id="47" name="矩形 46">
            <a:extLst>
              <a:ext uri="{FF2B5EF4-FFF2-40B4-BE49-F238E27FC236}">
                <a16:creationId xmlns:a16="http://schemas.microsoft.com/office/drawing/2014/main" id="{C893A0BC-F634-4EC1-96F9-4BA66339B1C3}"/>
              </a:ext>
            </a:extLst>
          </p:cNvPr>
          <p:cNvSpPr/>
          <p:nvPr/>
        </p:nvSpPr>
        <p:spPr>
          <a:xfrm>
            <a:off x="421009" y="1677114"/>
            <a:ext cx="11261484" cy="3170099"/>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Step 1</a:t>
            </a:r>
          </a:p>
          <a:p>
            <a:pPr marL="742950" lvl="1" indent="-285750" algn="just">
              <a:spcAft>
                <a:spcPts val="2400"/>
              </a:spcAft>
              <a:buClr>
                <a:schemeClr val="tx1"/>
              </a:buClr>
              <a:buFont typeface="Wingdings" panose="05000000000000000000" pitchFamily="2" charset="2"/>
              <a:buChar char="u"/>
            </a:pPr>
            <a:endParaRPr lang="en-US" altLang="zh-TW" sz="2400" dirty="0">
              <a:latin typeface="Times New Roman" panose="02020603050405020304" pitchFamily="18" charset="0"/>
              <a:cs typeface="Times New Roman" panose="02020603050405020304" pitchFamily="18" charset="0"/>
            </a:endParaRPr>
          </a:p>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Step 2</a:t>
            </a:r>
          </a:p>
          <a:p>
            <a:pPr marL="742950" lvl="1" indent="-285750" algn="just">
              <a:spcAft>
                <a:spcPts val="2400"/>
              </a:spcAft>
              <a:buClr>
                <a:schemeClr val="tx1"/>
              </a:buClr>
              <a:buFont typeface="Wingdings" panose="05000000000000000000" pitchFamily="2" charset="2"/>
              <a:buChar char="u"/>
            </a:pPr>
            <a:endParaRPr lang="en-US" altLang="zh-TW" sz="2400" dirty="0">
              <a:latin typeface="Times New Roman" panose="02020603050405020304" pitchFamily="18" charset="0"/>
              <a:cs typeface="Times New Roman" panose="02020603050405020304" pitchFamily="18" charset="0"/>
            </a:endParaRPr>
          </a:p>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Step 3</a:t>
            </a:r>
          </a:p>
        </p:txBody>
      </p:sp>
      <p:pic>
        <p:nvPicPr>
          <p:cNvPr id="7" name="Picture 2">
            <a:extLst>
              <a:ext uri="{FF2B5EF4-FFF2-40B4-BE49-F238E27FC236}">
                <a16:creationId xmlns:a16="http://schemas.microsoft.com/office/drawing/2014/main" id="{1C530C9D-6526-CAAA-1231-9A56A1595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105" y="2453376"/>
            <a:ext cx="43180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EE02BF0E-B5AA-1780-0D18-37E36B895D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2105" y="3818574"/>
            <a:ext cx="4165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F59CD656-B1B9-0F3C-3DC9-60FAA97CEC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105" y="4934975"/>
            <a:ext cx="4622800" cy="266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內容版面配置區 3">
            <a:extLst>
              <a:ext uri="{FF2B5EF4-FFF2-40B4-BE49-F238E27FC236}">
                <a16:creationId xmlns:a16="http://schemas.microsoft.com/office/drawing/2014/main" id="{9B6BA41B-BBF5-E4B2-0A45-F5C65F2C86D3}"/>
              </a:ext>
            </a:extLst>
          </p:cNvPr>
          <p:cNvGraphicFramePr>
            <a:graphicFrameLocks/>
          </p:cNvGraphicFramePr>
          <p:nvPr>
            <p:extLst>
              <p:ext uri="{D42A27DB-BD31-4B8C-83A1-F6EECF244321}">
                <p14:modId xmlns:p14="http://schemas.microsoft.com/office/powerpoint/2010/main" val="3347922288"/>
              </p:ext>
            </p:extLst>
          </p:nvPr>
        </p:nvGraphicFramePr>
        <p:xfrm>
          <a:off x="6773333" y="1758487"/>
          <a:ext cx="5130800" cy="1280160"/>
        </p:xfrm>
        <a:graphic>
          <a:graphicData uri="http://schemas.openxmlformats.org/drawingml/2006/table">
            <a:tbl>
              <a:tblPr/>
              <a:tblGrid>
                <a:gridCol w="1282700">
                  <a:extLst>
                    <a:ext uri="{9D8B030D-6E8A-4147-A177-3AD203B41FA5}">
                      <a16:colId xmlns:a16="http://schemas.microsoft.com/office/drawing/2014/main" val="561109339"/>
                    </a:ext>
                  </a:extLst>
                </a:gridCol>
                <a:gridCol w="1282700">
                  <a:extLst>
                    <a:ext uri="{9D8B030D-6E8A-4147-A177-3AD203B41FA5}">
                      <a16:colId xmlns:a16="http://schemas.microsoft.com/office/drawing/2014/main" val="3536900081"/>
                    </a:ext>
                  </a:extLst>
                </a:gridCol>
                <a:gridCol w="1282700">
                  <a:extLst>
                    <a:ext uri="{9D8B030D-6E8A-4147-A177-3AD203B41FA5}">
                      <a16:colId xmlns:a16="http://schemas.microsoft.com/office/drawing/2014/main" val="1663327798"/>
                    </a:ext>
                  </a:extLst>
                </a:gridCol>
                <a:gridCol w="1282700">
                  <a:extLst>
                    <a:ext uri="{9D8B030D-6E8A-4147-A177-3AD203B41FA5}">
                      <a16:colId xmlns:a16="http://schemas.microsoft.com/office/drawing/2014/main" val="2291388941"/>
                    </a:ext>
                  </a:extLst>
                </a:gridCol>
              </a:tblGrid>
              <a:tr h="544066">
                <a:tc>
                  <a:txBody>
                    <a:bodyPr/>
                    <a:lstStyle/>
                    <a:p>
                      <a:pPr algn="ctr"/>
                      <a:r>
                        <a:rPr lang="en" b="1" dirty="0">
                          <a:effectLst/>
                        </a:rPr>
                        <a:t>Original Image</a:t>
                      </a:r>
                    </a:p>
                  </a:txBody>
                  <a:tcPr anchor="ctr">
                    <a:lnL w="9525" cap="flat" cmpd="sng" algn="ctr">
                      <a:solidFill>
                        <a:srgbClr val="E9EBEC"/>
                      </a:solidFill>
                      <a:prstDash val="solid"/>
                      <a:round/>
                      <a:headEnd type="none" w="med" len="med"/>
                      <a:tailEnd type="none" w="med" len="med"/>
                    </a:lnL>
                    <a:lnR w="9525" cap="flat" cmpd="sng" algn="ctr">
                      <a:solidFill>
                        <a:srgbClr val="E9EBEC"/>
                      </a:solidFill>
                      <a:prstDash val="solid"/>
                      <a:round/>
                      <a:headEnd type="none" w="med" len="med"/>
                      <a:tailEnd type="none" w="med" len="med"/>
                    </a:lnR>
                    <a:lnT w="9525" cap="flat" cmpd="sng" algn="ctr">
                      <a:solidFill>
                        <a:srgbClr val="E9EBEC"/>
                      </a:solidFill>
                      <a:prstDash val="solid"/>
                      <a:round/>
                      <a:headEnd type="none" w="med" len="med"/>
                      <a:tailEnd type="none" w="med" len="med"/>
                    </a:lnT>
                    <a:lnB w="9525" cap="flat" cmpd="sng" algn="ctr">
                      <a:solidFill>
                        <a:srgbClr val="E9EBEC"/>
                      </a:solidFill>
                      <a:prstDash val="solid"/>
                      <a:round/>
                      <a:headEnd type="none" w="med" len="med"/>
                      <a:tailEnd type="none" w="med" len="med"/>
                    </a:lnB>
                    <a:noFill/>
                  </a:tcPr>
                </a:tc>
                <a:tc>
                  <a:txBody>
                    <a:bodyPr/>
                    <a:lstStyle/>
                    <a:p>
                      <a:pPr algn="ctr"/>
                      <a:r>
                        <a:rPr lang="en" b="1" dirty="0">
                          <a:effectLst/>
                        </a:rPr>
                        <a:t>Base Layer</a:t>
                      </a:r>
                    </a:p>
                  </a:txBody>
                  <a:tcPr anchor="ctr">
                    <a:lnL w="9525" cap="flat" cmpd="sng" algn="ctr">
                      <a:solidFill>
                        <a:srgbClr val="E9EBEC"/>
                      </a:solidFill>
                      <a:prstDash val="solid"/>
                      <a:round/>
                      <a:headEnd type="none" w="med" len="med"/>
                      <a:tailEnd type="none" w="med" len="med"/>
                    </a:lnL>
                    <a:lnR w="9525" cap="flat" cmpd="sng" algn="ctr">
                      <a:solidFill>
                        <a:srgbClr val="E9EBEC"/>
                      </a:solidFill>
                      <a:prstDash val="solid"/>
                      <a:round/>
                      <a:headEnd type="none" w="med" len="med"/>
                      <a:tailEnd type="none" w="med" len="med"/>
                    </a:lnR>
                    <a:lnT w="9525" cap="flat" cmpd="sng" algn="ctr">
                      <a:solidFill>
                        <a:srgbClr val="E9EBEC"/>
                      </a:solidFill>
                      <a:prstDash val="solid"/>
                      <a:round/>
                      <a:headEnd type="none" w="med" len="med"/>
                      <a:tailEnd type="none" w="med" len="med"/>
                    </a:lnT>
                    <a:lnB w="9525" cap="flat" cmpd="sng" algn="ctr">
                      <a:solidFill>
                        <a:srgbClr val="E9EBEC"/>
                      </a:solidFill>
                      <a:prstDash val="solid"/>
                      <a:round/>
                      <a:headEnd type="none" w="med" len="med"/>
                      <a:tailEnd type="none" w="med" len="med"/>
                    </a:lnB>
                    <a:noFill/>
                  </a:tcPr>
                </a:tc>
                <a:tc>
                  <a:txBody>
                    <a:bodyPr/>
                    <a:lstStyle/>
                    <a:p>
                      <a:pPr algn="ctr"/>
                      <a:r>
                        <a:rPr lang="en" b="1">
                          <a:effectLst/>
                        </a:rPr>
                        <a:t>Detail Layer</a:t>
                      </a:r>
                    </a:p>
                  </a:txBody>
                  <a:tcPr anchor="ctr">
                    <a:lnL w="9525" cap="flat" cmpd="sng" algn="ctr">
                      <a:solidFill>
                        <a:srgbClr val="E9EBEC"/>
                      </a:solidFill>
                      <a:prstDash val="solid"/>
                      <a:round/>
                      <a:headEnd type="none" w="med" len="med"/>
                      <a:tailEnd type="none" w="med" len="med"/>
                    </a:lnL>
                    <a:lnR w="9525" cap="flat" cmpd="sng" algn="ctr">
                      <a:solidFill>
                        <a:srgbClr val="E9EBEC"/>
                      </a:solidFill>
                      <a:prstDash val="solid"/>
                      <a:round/>
                      <a:headEnd type="none" w="med" len="med"/>
                      <a:tailEnd type="none" w="med" len="med"/>
                    </a:lnR>
                    <a:lnT w="9525" cap="flat" cmpd="sng" algn="ctr">
                      <a:solidFill>
                        <a:srgbClr val="E9EBEC"/>
                      </a:solidFill>
                      <a:prstDash val="solid"/>
                      <a:round/>
                      <a:headEnd type="none" w="med" len="med"/>
                      <a:tailEnd type="none" w="med" len="med"/>
                    </a:lnT>
                    <a:lnB w="9525" cap="flat" cmpd="sng" algn="ctr">
                      <a:solidFill>
                        <a:srgbClr val="E9EBEC"/>
                      </a:solidFill>
                      <a:prstDash val="solid"/>
                      <a:round/>
                      <a:headEnd type="none" w="med" len="med"/>
                      <a:tailEnd type="none" w="med" len="med"/>
                    </a:lnB>
                    <a:noFill/>
                  </a:tcPr>
                </a:tc>
                <a:tc>
                  <a:txBody>
                    <a:bodyPr/>
                    <a:lstStyle/>
                    <a:p>
                      <a:pPr algn="ctr"/>
                      <a:r>
                        <a:rPr lang="en" b="1" dirty="0">
                          <a:effectLst/>
                        </a:rPr>
                        <a:t>Tone Mapped Image</a:t>
                      </a:r>
                    </a:p>
                  </a:txBody>
                  <a:tcPr anchor="ctr">
                    <a:lnL w="9525" cap="flat" cmpd="sng" algn="ctr">
                      <a:solidFill>
                        <a:srgbClr val="E9EBEC"/>
                      </a:solidFill>
                      <a:prstDash val="solid"/>
                      <a:round/>
                      <a:headEnd type="none" w="med" len="med"/>
                      <a:tailEnd type="none" w="med" len="med"/>
                    </a:lnL>
                    <a:lnR w="9525" cap="flat" cmpd="sng" algn="ctr">
                      <a:solidFill>
                        <a:srgbClr val="E9EBEC"/>
                      </a:solidFill>
                      <a:prstDash val="solid"/>
                      <a:round/>
                      <a:headEnd type="none" w="med" len="med"/>
                      <a:tailEnd type="none" w="med" len="med"/>
                    </a:lnR>
                    <a:lnT w="9525" cap="flat" cmpd="sng" algn="ctr">
                      <a:solidFill>
                        <a:srgbClr val="E9EBEC"/>
                      </a:solidFill>
                      <a:prstDash val="solid"/>
                      <a:round/>
                      <a:headEnd type="none" w="med" len="med"/>
                      <a:tailEnd type="none" w="med" len="med"/>
                    </a:lnT>
                    <a:lnB w="9525" cap="flat" cmpd="sng" algn="ctr">
                      <a:solidFill>
                        <a:srgbClr val="E9EBEC"/>
                      </a:solidFill>
                      <a:prstDash val="solid"/>
                      <a:round/>
                      <a:headEnd type="none" w="med" len="med"/>
                      <a:tailEnd type="none" w="med" len="med"/>
                    </a:lnB>
                    <a:noFill/>
                  </a:tcPr>
                </a:tc>
                <a:extLst>
                  <a:ext uri="{0D108BD9-81ED-4DB2-BD59-A6C34878D82A}">
                    <a16:rowId xmlns:a16="http://schemas.microsoft.com/office/drawing/2014/main" val="2498613461"/>
                  </a:ext>
                </a:extLst>
              </a:tr>
              <a:tr h="310895">
                <a:tc>
                  <a:txBody>
                    <a:bodyPr/>
                    <a:lstStyle/>
                    <a:p>
                      <a:pPr algn="ctr"/>
                      <a:endParaRPr lang="zh-TW" altLang="en-US">
                        <a:effectLst/>
                      </a:endParaRPr>
                    </a:p>
                  </a:txBody>
                  <a:tcPr anchor="ctr">
                    <a:lnL w="9525" cap="flat" cmpd="sng" algn="ctr">
                      <a:solidFill>
                        <a:srgbClr val="E9EBEC"/>
                      </a:solidFill>
                      <a:prstDash val="solid"/>
                      <a:round/>
                      <a:headEnd type="none" w="med" len="med"/>
                      <a:tailEnd type="none" w="med" len="med"/>
                    </a:lnL>
                    <a:lnR w="9525" cap="flat" cmpd="sng" algn="ctr">
                      <a:solidFill>
                        <a:srgbClr val="E9EBEC"/>
                      </a:solidFill>
                      <a:prstDash val="solid"/>
                      <a:round/>
                      <a:headEnd type="none" w="med" len="med"/>
                      <a:tailEnd type="none" w="med" len="med"/>
                    </a:lnR>
                    <a:lnT w="9525" cap="flat" cmpd="sng" algn="ctr">
                      <a:solidFill>
                        <a:srgbClr val="E9EBEC"/>
                      </a:solidFill>
                      <a:prstDash val="solid"/>
                      <a:round/>
                      <a:headEnd type="none" w="med" len="med"/>
                      <a:tailEnd type="none" w="med" len="med"/>
                    </a:lnT>
                    <a:lnB w="9525" cap="flat" cmpd="sng" algn="ctr">
                      <a:solidFill>
                        <a:srgbClr val="E9EBEC"/>
                      </a:solidFill>
                      <a:prstDash val="solid"/>
                      <a:round/>
                      <a:headEnd type="none" w="med" len="med"/>
                      <a:tailEnd type="none" w="med" len="med"/>
                    </a:lnB>
                    <a:noFill/>
                  </a:tcPr>
                </a:tc>
                <a:tc>
                  <a:txBody>
                    <a:bodyPr/>
                    <a:lstStyle/>
                    <a:p>
                      <a:pPr algn="ctr"/>
                      <a:endParaRPr lang="zh-TW" altLang="en-US">
                        <a:effectLst/>
                      </a:endParaRPr>
                    </a:p>
                  </a:txBody>
                  <a:tcPr anchor="ctr">
                    <a:lnL w="9525" cap="flat" cmpd="sng" algn="ctr">
                      <a:solidFill>
                        <a:srgbClr val="E9EBEC"/>
                      </a:solidFill>
                      <a:prstDash val="solid"/>
                      <a:round/>
                      <a:headEnd type="none" w="med" len="med"/>
                      <a:tailEnd type="none" w="med" len="med"/>
                    </a:lnL>
                    <a:lnR w="9525" cap="flat" cmpd="sng" algn="ctr">
                      <a:solidFill>
                        <a:srgbClr val="E9EBEC"/>
                      </a:solidFill>
                      <a:prstDash val="solid"/>
                      <a:round/>
                      <a:headEnd type="none" w="med" len="med"/>
                      <a:tailEnd type="none" w="med" len="med"/>
                    </a:lnR>
                    <a:lnT w="9525" cap="flat" cmpd="sng" algn="ctr">
                      <a:solidFill>
                        <a:srgbClr val="E9EBEC"/>
                      </a:solidFill>
                      <a:prstDash val="solid"/>
                      <a:round/>
                      <a:headEnd type="none" w="med" len="med"/>
                      <a:tailEnd type="none" w="med" len="med"/>
                    </a:lnT>
                    <a:lnB w="9525" cap="flat" cmpd="sng" algn="ctr">
                      <a:solidFill>
                        <a:srgbClr val="E9EBEC"/>
                      </a:solidFill>
                      <a:prstDash val="solid"/>
                      <a:round/>
                      <a:headEnd type="none" w="med" len="med"/>
                      <a:tailEnd type="none" w="med" len="med"/>
                    </a:lnB>
                    <a:noFill/>
                  </a:tcPr>
                </a:tc>
                <a:tc>
                  <a:txBody>
                    <a:bodyPr/>
                    <a:lstStyle/>
                    <a:p>
                      <a:pPr algn="ctr"/>
                      <a:endParaRPr lang="zh-TW" altLang="en-US" dirty="0">
                        <a:effectLst/>
                      </a:endParaRPr>
                    </a:p>
                  </a:txBody>
                  <a:tcPr anchor="ctr">
                    <a:lnL w="9525" cap="flat" cmpd="sng" algn="ctr">
                      <a:solidFill>
                        <a:srgbClr val="E9EBEC"/>
                      </a:solidFill>
                      <a:prstDash val="solid"/>
                      <a:round/>
                      <a:headEnd type="none" w="med" len="med"/>
                      <a:tailEnd type="none" w="med" len="med"/>
                    </a:lnL>
                    <a:lnR w="9525" cap="flat" cmpd="sng" algn="ctr">
                      <a:solidFill>
                        <a:srgbClr val="E9EBEC"/>
                      </a:solidFill>
                      <a:prstDash val="solid"/>
                      <a:round/>
                      <a:headEnd type="none" w="med" len="med"/>
                      <a:tailEnd type="none" w="med" len="med"/>
                    </a:lnR>
                    <a:lnT w="9525" cap="flat" cmpd="sng" algn="ctr">
                      <a:solidFill>
                        <a:srgbClr val="E9EBEC"/>
                      </a:solidFill>
                      <a:prstDash val="solid"/>
                      <a:round/>
                      <a:headEnd type="none" w="med" len="med"/>
                      <a:tailEnd type="none" w="med" len="med"/>
                    </a:lnT>
                    <a:lnB w="9525" cap="flat" cmpd="sng" algn="ctr">
                      <a:solidFill>
                        <a:srgbClr val="E9EBEC"/>
                      </a:solidFill>
                      <a:prstDash val="solid"/>
                      <a:round/>
                      <a:headEnd type="none" w="med" len="med"/>
                      <a:tailEnd type="none" w="med" len="med"/>
                    </a:lnB>
                    <a:noFill/>
                  </a:tcPr>
                </a:tc>
                <a:tc>
                  <a:txBody>
                    <a:bodyPr/>
                    <a:lstStyle/>
                    <a:p>
                      <a:pPr algn="ctr"/>
                      <a:endParaRPr lang="zh-TW" altLang="en-US" dirty="0">
                        <a:effectLst/>
                      </a:endParaRPr>
                    </a:p>
                  </a:txBody>
                  <a:tcPr anchor="ctr">
                    <a:lnL w="9525" cap="flat" cmpd="sng" algn="ctr">
                      <a:solidFill>
                        <a:srgbClr val="E9EBEC"/>
                      </a:solidFill>
                      <a:prstDash val="solid"/>
                      <a:round/>
                      <a:headEnd type="none" w="med" len="med"/>
                      <a:tailEnd type="none" w="med" len="med"/>
                    </a:lnL>
                    <a:lnR w="9525" cap="flat" cmpd="sng" algn="ctr">
                      <a:solidFill>
                        <a:srgbClr val="E9EBEC"/>
                      </a:solidFill>
                      <a:prstDash val="solid"/>
                      <a:round/>
                      <a:headEnd type="none" w="med" len="med"/>
                      <a:tailEnd type="none" w="med" len="med"/>
                    </a:lnR>
                    <a:lnT w="9525" cap="flat" cmpd="sng" algn="ctr">
                      <a:solidFill>
                        <a:srgbClr val="E9EBEC"/>
                      </a:solidFill>
                      <a:prstDash val="solid"/>
                      <a:round/>
                      <a:headEnd type="none" w="med" len="med"/>
                      <a:tailEnd type="none" w="med" len="med"/>
                    </a:lnT>
                    <a:lnB w="9525" cap="flat" cmpd="sng" algn="ctr">
                      <a:solidFill>
                        <a:srgbClr val="E9EBEC"/>
                      </a:solidFill>
                      <a:prstDash val="solid"/>
                      <a:round/>
                      <a:headEnd type="none" w="med" len="med"/>
                      <a:tailEnd type="none" w="med" len="med"/>
                    </a:lnB>
                    <a:noFill/>
                  </a:tcPr>
                </a:tc>
                <a:extLst>
                  <a:ext uri="{0D108BD9-81ED-4DB2-BD59-A6C34878D82A}">
                    <a16:rowId xmlns:a16="http://schemas.microsoft.com/office/drawing/2014/main" val="3983689136"/>
                  </a:ext>
                </a:extLst>
              </a:tr>
            </a:tbl>
          </a:graphicData>
        </a:graphic>
      </p:graphicFrame>
      <p:pic>
        <p:nvPicPr>
          <p:cNvPr id="11" name="Picture 1">
            <a:extLst>
              <a:ext uri="{FF2B5EF4-FFF2-40B4-BE49-F238E27FC236}">
                <a16:creationId xmlns:a16="http://schemas.microsoft.com/office/drawing/2014/main" id="{79E7E17E-F7B1-C460-6D27-706C167887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9078" y="3098893"/>
            <a:ext cx="1240258" cy="19844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5BFD19AB-CF31-2A44-C0B0-C12A174BF6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3071" y="3098893"/>
            <a:ext cx="1240258" cy="19844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a:extLst>
              <a:ext uri="{FF2B5EF4-FFF2-40B4-BE49-F238E27FC236}">
                <a16:creationId xmlns:a16="http://schemas.microsoft.com/office/drawing/2014/main" id="{B4A5C205-A7D1-7DB6-F7C7-9516CFAF25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6551" y="3076094"/>
            <a:ext cx="1254507" cy="20072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CE01C09B-7FDB-CC6A-649A-512680774A0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8529" y="3098893"/>
            <a:ext cx="1240258" cy="198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66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(4/6)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11</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12F19B85-B403-4697-80BC-DF1AA2BE6936}"/>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Denoise</a:t>
            </a:r>
          </a:p>
        </p:txBody>
      </p:sp>
      <p:pic>
        <p:nvPicPr>
          <p:cNvPr id="7" name="圖片 6">
            <a:extLst>
              <a:ext uri="{FF2B5EF4-FFF2-40B4-BE49-F238E27FC236}">
                <a16:creationId xmlns:a16="http://schemas.microsoft.com/office/drawing/2014/main" id="{E70EA93E-043A-29E3-4B26-186599C16D2B}"/>
              </a:ext>
            </a:extLst>
          </p:cNvPr>
          <p:cNvPicPr>
            <a:picLocks noChangeAspect="1"/>
          </p:cNvPicPr>
          <p:nvPr/>
        </p:nvPicPr>
        <p:blipFill>
          <a:blip r:embed="rId3"/>
          <a:stretch>
            <a:fillRect/>
          </a:stretch>
        </p:blipFill>
        <p:spPr>
          <a:xfrm>
            <a:off x="1782143" y="1496987"/>
            <a:ext cx="8627714" cy="4360849"/>
          </a:xfrm>
          <a:prstGeom prst="rect">
            <a:avLst/>
          </a:prstGeom>
        </p:spPr>
      </p:pic>
      <p:sp>
        <p:nvSpPr>
          <p:cNvPr id="8" name="矩形 7">
            <a:extLst>
              <a:ext uri="{FF2B5EF4-FFF2-40B4-BE49-F238E27FC236}">
                <a16:creationId xmlns:a16="http://schemas.microsoft.com/office/drawing/2014/main" id="{A1571BB7-240D-A4CD-D203-6789C4070BC2}"/>
              </a:ext>
            </a:extLst>
          </p:cNvPr>
          <p:cNvSpPr/>
          <p:nvPr/>
        </p:nvSpPr>
        <p:spPr>
          <a:xfrm>
            <a:off x="419100" y="6059010"/>
            <a:ext cx="11353800" cy="338554"/>
          </a:xfrm>
          <a:prstGeom prst="rect">
            <a:avLst/>
          </a:prstGeom>
        </p:spPr>
        <p:txBody>
          <a:bodyPr wrap="square">
            <a:spAutoFit/>
          </a:bodyPr>
          <a:lstStyle/>
          <a:p>
            <a:r>
              <a:rPr kumimoji="1" lang="en" altLang="zh-TW" sz="1600" dirty="0">
                <a:hlinkClick r:id="rId4"/>
              </a:rPr>
              <a:t>https://vimeo.com/139199224</a:t>
            </a:r>
            <a:endParaRPr kumimoji="1" lang="en" altLang="zh-TW" sz="1600" dirty="0"/>
          </a:p>
        </p:txBody>
      </p:sp>
    </p:spTree>
    <p:extLst>
      <p:ext uri="{BB962C8B-B14F-4D97-AF65-F5344CB8AC3E}">
        <p14:creationId xmlns:p14="http://schemas.microsoft.com/office/powerpoint/2010/main" val="288349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(4/6)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11</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12F19B85-B403-4697-80BC-DF1AA2BE6936}"/>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Denoise</a:t>
            </a:r>
          </a:p>
        </p:txBody>
      </p:sp>
      <p:sp>
        <p:nvSpPr>
          <p:cNvPr id="8" name="矩形 7">
            <a:extLst>
              <a:ext uri="{FF2B5EF4-FFF2-40B4-BE49-F238E27FC236}">
                <a16:creationId xmlns:a16="http://schemas.microsoft.com/office/drawing/2014/main" id="{A1571BB7-240D-A4CD-D203-6789C4070BC2}"/>
              </a:ext>
            </a:extLst>
          </p:cNvPr>
          <p:cNvSpPr/>
          <p:nvPr/>
        </p:nvSpPr>
        <p:spPr>
          <a:xfrm>
            <a:off x="419100" y="6059010"/>
            <a:ext cx="11353800" cy="338554"/>
          </a:xfrm>
          <a:prstGeom prst="rect">
            <a:avLst/>
          </a:prstGeom>
        </p:spPr>
        <p:txBody>
          <a:bodyPr wrap="square">
            <a:spAutoFit/>
          </a:bodyPr>
          <a:lstStyle/>
          <a:p>
            <a:r>
              <a:rPr kumimoji="1" lang="en" altLang="zh-TW" sz="1600" dirty="0">
                <a:hlinkClick r:id="rId3"/>
              </a:rPr>
              <a:t>https://vimeo.com/139199224</a:t>
            </a:r>
            <a:endParaRPr kumimoji="1" lang="en" altLang="zh-TW" sz="1600" dirty="0"/>
          </a:p>
        </p:txBody>
      </p:sp>
      <p:pic>
        <p:nvPicPr>
          <p:cNvPr id="9" name="圖片 8">
            <a:extLst>
              <a:ext uri="{FF2B5EF4-FFF2-40B4-BE49-F238E27FC236}">
                <a16:creationId xmlns:a16="http://schemas.microsoft.com/office/drawing/2014/main" id="{349216EC-DE48-8A26-93ED-3581F62EA9F5}"/>
              </a:ext>
            </a:extLst>
          </p:cNvPr>
          <p:cNvPicPr>
            <a:picLocks noChangeAspect="1"/>
          </p:cNvPicPr>
          <p:nvPr/>
        </p:nvPicPr>
        <p:blipFill>
          <a:blip r:embed="rId4"/>
          <a:stretch>
            <a:fillRect/>
          </a:stretch>
        </p:blipFill>
        <p:spPr>
          <a:xfrm>
            <a:off x="6463850" y="1455358"/>
            <a:ext cx="5218642" cy="4603651"/>
          </a:xfrm>
          <a:prstGeom prst="rect">
            <a:avLst/>
          </a:prstGeom>
        </p:spPr>
      </p:pic>
      <p:sp>
        <p:nvSpPr>
          <p:cNvPr id="10" name="矩形 9">
            <a:extLst>
              <a:ext uri="{FF2B5EF4-FFF2-40B4-BE49-F238E27FC236}">
                <a16:creationId xmlns:a16="http://schemas.microsoft.com/office/drawing/2014/main" id="{56406EAF-EED8-D47E-7299-AD46778E4B61}"/>
              </a:ext>
            </a:extLst>
          </p:cNvPr>
          <p:cNvSpPr/>
          <p:nvPr/>
        </p:nvSpPr>
        <p:spPr>
          <a:xfrm>
            <a:off x="421009" y="1677114"/>
            <a:ext cx="5952433" cy="3293209"/>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Goal: Keep the noise below visibility threshold</a:t>
            </a:r>
          </a:p>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Method: Combine multiple existing denoising methods, filter removes high amplitude noise and low amplitude noise is hidden.</a:t>
            </a:r>
          </a:p>
          <a:p>
            <a:pPr marL="742950" lvl="1" indent="-285750" algn="just">
              <a:spcAft>
                <a:spcPts val="2400"/>
              </a:spcAft>
              <a:buClr>
                <a:schemeClr val="tx1"/>
              </a:buClr>
              <a:buFont typeface="Wingdings" panose="05000000000000000000" pitchFamily="2" charset="2"/>
              <a:buChar char="u"/>
            </a:pPr>
            <a:endParaRPr lang="en-US"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260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(5/6)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12</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12F19B85-B403-4697-80BC-DF1AA2BE6936}"/>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Improve Execution Speed</a:t>
            </a:r>
          </a:p>
        </p:txBody>
      </p:sp>
      <p:sp>
        <p:nvSpPr>
          <p:cNvPr id="47" name="矩形 46">
            <a:extLst>
              <a:ext uri="{FF2B5EF4-FFF2-40B4-BE49-F238E27FC236}">
                <a16:creationId xmlns:a16="http://schemas.microsoft.com/office/drawing/2014/main" id="{C893A0BC-F634-4EC1-96F9-4BA66339B1C3}"/>
              </a:ext>
            </a:extLst>
          </p:cNvPr>
          <p:cNvSpPr/>
          <p:nvPr/>
        </p:nvSpPr>
        <p:spPr>
          <a:xfrm>
            <a:off x="421009" y="1677114"/>
            <a:ext cx="11261484" cy="461665"/>
          </a:xfrm>
          <a:prstGeom prst="rect">
            <a:avLst/>
          </a:prstGeom>
        </p:spPr>
        <p:txBody>
          <a:bodyPr wrap="square">
            <a:spAutoFit/>
          </a:bodyPr>
          <a:lstStyle/>
          <a:p>
            <a:pPr marL="742950" lvl="1" indent="-285750" algn="just">
              <a:lnSpc>
                <a:spcPct val="100000"/>
              </a:lnSpc>
              <a:spcAft>
                <a:spcPts val="2400"/>
              </a:spcAft>
              <a:buClr>
                <a:schemeClr val="tx1"/>
              </a:buClr>
              <a:buFont typeface="Wingdings" panose="05000000000000000000" pitchFamily="2" charset="2"/>
              <a:buChar char="u"/>
              <a:tabLst>
                <a:tab pos="0" algn="l"/>
              </a:tabLst>
            </a:pPr>
            <a:r>
              <a:rPr lang="en-US" altLang="zh-TW" sz="2400" dirty="0">
                <a:latin typeface="Times New Roman" panose="02020603050405020304" pitchFamily="18" charset="0"/>
                <a:cs typeface="Times New Roman" panose="02020603050405020304" pitchFamily="18" charset="0"/>
              </a:rPr>
              <a:t>GPU vs. CPU</a:t>
            </a:r>
          </a:p>
        </p:txBody>
      </p:sp>
      <p:sp>
        <p:nvSpPr>
          <p:cNvPr id="48" name="文字方塊 47">
            <a:extLst>
              <a:ext uri="{FF2B5EF4-FFF2-40B4-BE49-F238E27FC236}">
                <a16:creationId xmlns:a16="http://schemas.microsoft.com/office/drawing/2014/main" id="{639E8ADB-CC60-4D9C-BB1F-2B4FDCDD3544}"/>
              </a:ext>
            </a:extLst>
          </p:cNvPr>
          <p:cNvSpPr txBox="1"/>
          <p:nvPr/>
        </p:nvSpPr>
        <p:spPr>
          <a:xfrm>
            <a:off x="7380666" y="492125"/>
            <a:ext cx="4811334" cy="1323439"/>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GPU: Graphics Processing Unit</a:t>
            </a:r>
          </a:p>
          <a:p>
            <a:r>
              <a:rPr lang="en-US" altLang="zh-TW" sz="2000" dirty="0">
                <a:solidFill>
                  <a:srgbClr val="0072A9"/>
                </a:solidFill>
                <a:latin typeface="Times New Roman" panose="02020603050405020304" pitchFamily="18" charset="0"/>
                <a:cs typeface="Times New Roman" panose="02020603050405020304" pitchFamily="18" charset="0"/>
              </a:rPr>
              <a:t>CPU:  Central Processing Unit</a:t>
            </a:r>
          </a:p>
          <a:p>
            <a:r>
              <a:rPr lang="en-US" altLang="zh-TW" sz="2000" dirty="0">
                <a:solidFill>
                  <a:srgbClr val="0072A9"/>
                </a:solidFill>
                <a:latin typeface="Times New Roman" panose="02020603050405020304" pitchFamily="18" charset="0"/>
                <a:cs typeface="Times New Roman" panose="02020603050405020304" pitchFamily="18" charset="0"/>
              </a:rPr>
              <a:t>ALU: Arithmetic Logic Unit</a:t>
            </a:r>
          </a:p>
          <a:p>
            <a:r>
              <a:rPr lang="en-US" altLang="zh-TW" sz="2000" dirty="0">
                <a:solidFill>
                  <a:srgbClr val="0072A9"/>
                </a:solidFill>
                <a:latin typeface="Times New Roman" panose="02020603050405020304" pitchFamily="18" charset="0"/>
                <a:cs typeface="Times New Roman" panose="02020603050405020304" pitchFamily="18" charset="0"/>
              </a:rPr>
              <a:t>DRAM: Dynamic Random-Access Memory</a:t>
            </a:r>
          </a:p>
        </p:txBody>
      </p:sp>
      <p:grpSp>
        <p:nvGrpSpPr>
          <p:cNvPr id="49" name="群組 48">
            <a:extLst>
              <a:ext uri="{FF2B5EF4-FFF2-40B4-BE49-F238E27FC236}">
                <a16:creationId xmlns:a16="http://schemas.microsoft.com/office/drawing/2014/main" id="{3F19DD84-461B-4919-87EC-9185F7D53181}"/>
              </a:ext>
            </a:extLst>
          </p:cNvPr>
          <p:cNvGrpSpPr/>
          <p:nvPr/>
        </p:nvGrpSpPr>
        <p:grpSpPr>
          <a:xfrm>
            <a:off x="1274763" y="2447606"/>
            <a:ext cx="4545875" cy="3408297"/>
            <a:chOff x="1097280" y="2461660"/>
            <a:chExt cx="4545875" cy="3408297"/>
          </a:xfrm>
        </p:grpSpPr>
        <p:sp>
          <p:nvSpPr>
            <p:cNvPr id="50" name="矩形 49">
              <a:extLst>
                <a:ext uri="{FF2B5EF4-FFF2-40B4-BE49-F238E27FC236}">
                  <a16:creationId xmlns:a16="http://schemas.microsoft.com/office/drawing/2014/main" id="{13780120-7715-41ED-9A45-234B1D9530E1}"/>
                </a:ext>
              </a:extLst>
            </p:cNvPr>
            <p:cNvSpPr/>
            <p:nvPr/>
          </p:nvSpPr>
          <p:spPr>
            <a:xfrm>
              <a:off x="1097280" y="2461660"/>
              <a:ext cx="4545875" cy="340829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51" name="矩形 50">
              <a:extLst>
                <a:ext uri="{FF2B5EF4-FFF2-40B4-BE49-F238E27FC236}">
                  <a16:creationId xmlns:a16="http://schemas.microsoft.com/office/drawing/2014/main" id="{FC9483DA-C09C-47CA-9D05-315362286BAC}"/>
                </a:ext>
              </a:extLst>
            </p:cNvPr>
            <p:cNvSpPr/>
            <p:nvPr/>
          </p:nvSpPr>
          <p:spPr>
            <a:xfrm>
              <a:off x="1231900" y="4721387"/>
              <a:ext cx="4288117" cy="57385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DRAM</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2" name="矩形 51">
              <a:extLst>
                <a:ext uri="{FF2B5EF4-FFF2-40B4-BE49-F238E27FC236}">
                  <a16:creationId xmlns:a16="http://schemas.microsoft.com/office/drawing/2014/main" id="{7F51F2EE-CB3F-4EFE-B89F-94EE8E41D8FE}"/>
                </a:ext>
              </a:extLst>
            </p:cNvPr>
            <p:cNvSpPr/>
            <p:nvPr/>
          </p:nvSpPr>
          <p:spPr>
            <a:xfrm>
              <a:off x="1231900" y="3479153"/>
              <a:ext cx="4288117" cy="1104240"/>
            </a:xfrm>
            <a:prstGeom prst="rect">
              <a:avLst/>
            </a:prstGeom>
            <a:solidFill>
              <a:srgbClr val="0070C0"/>
            </a:solidFill>
            <a:ln>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bg1"/>
                  </a:solidFill>
                  <a:latin typeface="Times New Roman" panose="02020603050405020304" pitchFamily="18" charset="0"/>
                  <a:cs typeface="Times New Roman" panose="02020603050405020304" pitchFamily="18" charset="0"/>
                </a:rPr>
                <a:t>Cache</a:t>
              </a:r>
              <a:endParaRPr lang="zh-TW" altLang="en-US" sz="1600" b="1" dirty="0">
                <a:solidFill>
                  <a:schemeClr val="bg1"/>
                </a:solidFill>
                <a:latin typeface="Times New Roman" panose="02020603050405020304" pitchFamily="18" charset="0"/>
                <a:cs typeface="Times New Roman" panose="02020603050405020304" pitchFamily="18" charset="0"/>
              </a:endParaRPr>
            </a:p>
          </p:txBody>
        </p:sp>
        <p:sp>
          <p:nvSpPr>
            <p:cNvPr id="53" name="矩形 52">
              <a:extLst>
                <a:ext uri="{FF2B5EF4-FFF2-40B4-BE49-F238E27FC236}">
                  <a16:creationId xmlns:a16="http://schemas.microsoft.com/office/drawing/2014/main" id="{7ABBCC2E-3120-4675-9484-4CD54123D458}"/>
                </a:ext>
              </a:extLst>
            </p:cNvPr>
            <p:cNvSpPr/>
            <p:nvPr/>
          </p:nvSpPr>
          <p:spPr>
            <a:xfrm>
              <a:off x="1231900" y="2563600"/>
              <a:ext cx="1739900" cy="802959"/>
            </a:xfrm>
            <a:prstGeom prst="rect">
              <a:avLst/>
            </a:prstGeom>
            <a:solidFill>
              <a:schemeClr val="accent5">
                <a:lumMod val="60000"/>
                <a:lumOff val="40000"/>
              </a:schemeClr>
            </a:solidFill>
            <a:ln>
              <a:solidFill>
                <a:schemeClr val="accent5">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Control Unit</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4" name="矩形 53">
              <a:extLst>
                <a:ext uri="{FF2B5EF4-FFF2-40B4-BE49-F238E27FC236}">
                  <a16:creationId xmlns:a16="http://schemas.microsoft.com/office/drawing/2014/main" id="{81768563-8D42-4F3F-B37F-2DAC08BFF2B0}"/>
                </a:ext>
              </a:extLst>
            </p:cNvPr>
            <p:cNvSpPr/>
            <p:nvPr/>
          </p:nvSpPr>
          <p:spPr>
            <a:xfrm>
              <a:off x="3106420" y="2563024"/>
              <a:ext cx="1122680" cy="357329"/>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ALU Unit</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5" name="矩形 54">
              <a:extLst>
                <a:ext uri="{FF2B5EF4-FFF2-40B4-BE49-F238E27FC236}">
                  <a16:creationId xmlns:a16="http://schemas.microsoft.com/office/drawing/2014/main" id="{841AAE5A-8224-4FB4-8635-A54E92A8E7D7}"/>
                </a:ext>
              </a:extLst>
            </p:cNvPr>
            <p:cNvSpPr/>
            <p:nvPr/>
          </p:nvSpPr>
          <p:spPr>
            <a:xfrm>
              <a:off x="4359237" y="2570308"/>
              <a:ext cx="1122680" cy="357329"/>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ALU Unit</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6" name="矩形 55">
              <a:extLst>
                <a:ext uri="{FF2B5EF4-FFF2-40B4-BE49-F238E27FC236}">
                  <a16:creationId xmlns:a16="http://schemas.microsoft.com/office/drawing/2014/main" id="{E7470482-173A-4214-B486-4E0B7F61B9FA}"/>
                </a:ext>
              </a:extLst>
            </p:cNvPr>
            <p:cNvSpPr/>
            <p:nvPr/>
          </p:nvSpPr>
          <p:spPr>
            <a:xfrm>
              <a:off x="3106420" y="3001174"/>
              <a:ext cx="1122680" cy="357329"/>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ALU Unit</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7" name="矩形 56">
              <a:extLst>
                <a:ext uri="{FF2B5EF4-FFF2-40B4-BE49-F238E27FC236}">
                  <a16:creationId xmlns:a16="http://schemas.microsoft.com/office/drawing/2014/main" id="{C9564C35-9057-451E-B1B0-B4E053A23880}"/>
                </a:ext>
              </a:extLst>
            </p:cNvPr>
            <p:cNvSpPr/>
            <p:nvPr/>
          </p:nvSpPr>
          <p:spPr>
            <a:xfrm>
              <a:off x="4359237" y="3008458"/>
              <a:ext cx="1122680" cy="357329"/>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ALU Unit</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8" name="矩形 57">
              <a:extLst>
                <a:ext uri="{FF2B5EF4-FFF2-40B4-BE49-F238E27FC236}">
                  <a16:creationId xmlns:a16="http://schemas.microsoft.com/office/drawing/2014/main" id="{1ADB8ACB-A5D6-4ECE-909E-10E3C0A757FF}"/>
                </a:ext>
              </a:extLst>
            </p:cNvPr>
            <p:cNvSpPr/>
            <p:nvPr/>
          </p:nvSpPr>
          <p:spPr>
            <a:xfrm>
              <a:off x="1271270" y="5296103"/>
              <a:ext cx="4288117" cy="5738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rgbClr val="FF0000"/>
                  </a:solidFill>
                  <a:latin typeface="Times New Roman" panose="02020603050405020304" pitchFamily="18" charset="0"/>
                  <a:cs typeface="Times New Roman" panose="02020603050405020304" pitchFamily="18" charset="0"/>
                </a:rPr>
                <a:t>CPU</a:t>
              </a:r>
              <a:endParaRPr lang="zh-TW" altLang="en-US" sz="1600" b="1" dirty="0">
                <a:solidFill>
                  <a:srgbClr val="FF0000"/>
                </a:solidFill>
                <a:latin typeface="Times New Roman" panose="02020603050405020304" pitchFamily="18" charset="0"/>
                <a:cs typeface="Times New Roman" panose="02020603050405020304" pitchFamily="18" charset="0"/>
              </a:endParaRPr>
            </a:p>
          </p:txBody>
        </p:sp>
      </p:grpSp>
      <p:grpSp>
        <p:nvGrpSpPr>
          <p:cNvPr id="59" name="群組 58">
            <a:extLst>
              <a:ext uri="{FF2B5EF4-FFF2-40B4-BE49-F238E27FC236}">
                <a16:creationId xmlns:a16="http://schemas.microsoft.com/office/drawing/2014/main" id="{7CCEC897-B423-4CBB-8E6D-D9BD305B44AD}"/>
              </a:ext>
            </a:extLst>
          </p:cNvPr>
          <p:cNvGrpSpPr/>
          <p:nvPr/>
        </p:nvGrpSpPr>
        <p:grpSpPr>
          <a:xfrm>
            <a:off x="6735745" y="2448328"/>
            <a:ext cx="4545875" cy="3408297"/>
            <a:chOff x="6128372" y="3089428"/>
            <a:chExt cx="4545875" cy="3408297"/>
          </a:xfrm>
        </p:grpSpPr>
        <p:sp>
          <p:nvSpPr>
            <p:cNvPr id="60" name="矩形 59">
              <a:extLst>
                <a:ext uri="{FF2B5EF4-FFF2-40B4-BE49-F238E27FC236}">
                  <a16:creationId xmlns:a16="http://schemas.microsoft.com/office/drawing/2014/main" id="{BDF261AE-0044-47D6-9C2E-B123B7D0F7E4}"/>
                </a:ext>
              </a:extLst>
            </p:cNvPr>
            <p:cNvSpPr/>
            <p:nvPr/>
          </p:nvSpPr>
          <p:spPr>
            <a:xfrm>
              <a:off x="6128372" y="3089428"/>
              <a:ext cx="4545875" cy="340829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61" name="矩形 60">
              <a:extLst>
                <a:ext uri="{FF2B5EF4-FFF2-40B4-BE49-F238E27FC236}">
                  <a16:creationId xmlns:a16="http://schemas.microsoft.com/office/drawing/2014/main" id="{762BB330-A575-462E-8380-E4DC879680C1}"/>
                </a:ext>
              </a:extLst>
            </p:cNvPr>
            <p:cNvSpPr/>
            <p:nvPr/>
          </p:nvSpPr>
          <p:spPr>
            <a:xfrm>
              <a:off x="6262992" y="5349155"/>
              <a:ext cx="4288117" cy="57385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DRAM</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62" name="矩形 61">
              <a:extLst>
                <a:ext uri="{FF2B5EF4-FFF2-40B4-BE49-F238E27FC236}">
                  <a16:creationId xmlns:a16="http://schemas.microsoft.com/office/drawing/2014/main" id="{7C21D3D4-4C56-4759-B3B7-59CDC4033A02}"/>
                </a:ext>
              </a:extLst>
            </p:cNvPr>
            <p:cNvSpPr/>
            <p:nvPr/>
          </p:nvSpPr>
          <p:spPr>
            <a:xfrm>
              <a:off x="6301762" y="5883226"/>
              <a:ext cx="4288117" cy="5738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rgbClr val="FF0000"/>
                  </a:solidFill>
                  <a:latin typeface="Times New Roman" panose="02020603050405020304" pitchFamily="18" charset="0"/>
                  <a:cs typeface="Times New Roman" panose="02020603050405020304" pitchFamily="18" charset="0"/>
                </a:rPr>
                <a:t>GPU</a:t>
              </a:r>
              <a:endParaRPr lang="zh-TW" altLang="en-US" sz="1600" b="1" dirty="0">
                <a:solidFill>
                  <a:srgbClr val="FF0000"/>
                </a:solidFill>
                <a:latin typeface="Times New Roman" panose="02020603050405020304" pitchFamily="18" charset="0"/>
                <a:cs typeface="Times New Roman" panose="02020603050405020304" pitchFamily="18" charset="0"/>
              </a:endParaRPr>
            </a:p>
          </p:txBody>
        </p:sp>
        <p:grpSp>
          <p:nvGrpSpPr>
            <p:cNvPr id="63" name="群組 62">
              <a:extLst>
                <a:ext uri="{FF2B5EF4-FFF2-40B4-BE49-F238E27FC236}">
                  <a16:creationId xmlns:a16="http://schemas.microsoft.com/office/drawing/2014/main" id="{AA0FC861-64A0-478D-AD98-E9085EDB67DE}"/>
                </a:ext>
              </a:extLst>
            </p:cNvPr>
            <p:cNvGrpSpPr/>
            <p:nvPr/>
          </p:nvGrpSpPr>
          <p:grpSpPr>
            <a:xfrm>
              <a:off x="6262993" y="4792855"/>
              <a:ext cx="4299255" cy="422690"/>
              <a:chOff x="6262993" y="4165087"/>
              <a:chExt cx="4299255" cy="422690"/>
            </a:xfrm>
          </p:grpSpPr>
          <p:sp>
            <p:nvSpPr>
              <p:cNvPr id="94" name="矩形 93">
                <a:extLst>
                  <a:ext uri="{FF2B5EF4-FFF2-40B4-BE49-F238E27FC236}">
                    <a16:creationId xmlns:a16="http://schemas.microsoft.com/office/drawing/2014/main" id="{F6F21C7C-F9FD-442A-B437-7A3863ADECBC}"/>
                  </a:ext>
                </a:extLst>
              </p:cNvPr>
              <p:cNvSpPr/>
              <p:nvPr/>
            </p:nvSpPr>
            <p:spPr>
              <a:xfrm>
                <a:off x="6262993" y="4414015"/>
                <a:ext cx="644461" cy="169377"/>
              </a:xfrm>
              <a:prstGeom prst="rect">
                <a:avLst/>
              </a:prstGeom>
              <a:solidFill>
                <a:srgbClr val="0070C0"/>
              </a:solidFill>
              <a:ln>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bg1"/>
                    </a:solidFill>
                    <a:latin typeface="Times New Roman" panose="02020603050405020304" pitchFamily="18" charset="0"/>
                    <a:cs typeface="Times New Roman" panose="02020603050405020304" pitchFamily="18" charset="0"/>
                  </a:rPr>
                  <a:t>Cache</a:t>
                </a:r>
                <a:endParaRPr lang="zh-TW" altLang="en-US" sz="1000" b="1" dirty="0">
                  <a:solidFill>
                    <a:schemeClr val="bg1"/>
                  </a:solidFill>
                  <a:latin typeface="Times New Roman" panose="02020603050405020304" pitchFamily="18" charset="0"/>
                  <a:cs typeface="Times New Roman" panose="02020603050405020304" pitchFamily="18" charset="0"/>
                </a:endParaRPr>
              </a:p>
            </p:txBody>
          </p:sp>
          <p:sp>
            <p:nvSpPr>
              <p:cNvPr id="95" name="矩形 94">
                <a:extLst>
                  <a:ext uri="{FF2B5EF4-FFF2-40B4-BE49-F238E27FC236}">
                    <a16:creationId xmlns:a16="http://schemas.microsoft.com/office/drawing/2014/main" id="{A6F083AC-92DE-4B03-8F32-5846BF2C81DE}"/>
                  </a:ext>
                </a:extLst>
              </p:cNvPr>
              <p:cNvSpPr/>
              <p:nvPr/>
            </p:nvSpPr>
            <p:spPr>
              <a:xfrm>
                <a:off x="6262993" y="4167787"/>
                <a:ext cx="644461" cy="169377"/>
              </a:xfrm>
              <a:prstGeom prst="rect">
                <a:avLst/>
              </a:prstGeom>
              <a:solidFill>
                <a:schemeClr val="accent5">
                  <a:lumMod val="60000"/>
                  <a:lumOff val="40000"/>
                </a:schemeClr>
              </a:solidFill>
              <a:ln>
                <a:solidFill>
                  <a:schemeClr val="accent5">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Control</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6" name="矩形 95">
                <a:extLst>
                  <a:ext uri="{FF2B5EF4-FFF2-40B4-BE49-F238E27FC236}">
                    <a16:creationId xmlns:a16="http://schemas.microsoft.com/office/drawing/2014/main" id="{3D4290CE-CB0E-4B91-BA64-5862F0DF9497}"/>
                  </a:ext>
                </a:extLst>
              </p:cNvPr>
              <p:cNvSpPr/>
              <p:nvPr/>
            </p:nvSpPr>
            <p:spPr>
              <a:xfrm>
                <a:off x="7042075" y="4165087"/>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7" name="矩形 96">
                <a:extLst>
                  <a:ext uri="{FF2B5EF4-FFF2-40B4-BE49-F238E27FC236}">
                    <a16:creationId xmlns:a16="http://schemas.microsoft.com/office/drawing/2014/main" id="{580C113A-7C4C-4B0D-98D2-74193AB5B6D8}"/>
                  </a:ext>
                </a:extLst>
              </p:cNvPr>
              <p:cNvSpPr/>
              <p:nvPr/>
            </p:nvSpPr>
            <p:spPr>
              <a:xfrm>
                <a:off x="7554595" y="416774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8" name="矩形 97">
                <a:extLst>
                  <a:ext uri="{FF2B5EF4-FFF2-40B4-BE49-F238E27FC236}">
                    <a16:creationId xmlns:a16="http://schemas.microsoft.com/office/drawing/2014/main" id="{FB4B2B74-992D-4409-8AA3-E5048500099C}"/>
                  </a:ext>
                </a:extLst>
              </p:cNvPr>
              <p:cNvSpPr/>
              <p:nvPr/>
            </p:nvSpPr>
            <p:spPr>
              <a:xfrm>
                <a:off x="8067115"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9" name="矩形 98">
                <a:extLst>
                  <a:ext uri="{FF2B5EF4-FFF2-40B4-BE49-F238E27FC236}">
                    <a16:creationId xmlns:a16="http://schemas.microsoft.com/office/drawing/2014/main" id="{556FC95A-D942-41D7-9A1A-07A608FD5A7F}"/>
                  </a:ext>
                </a:extLst>
              </p:cNvPr>
              <p:cNvSpPr/>
              <p:nvPr/>
            </p:nvSpPr>
            <p:spPr>
              <a:xfrm>
                <a:off x="8579635" y="417378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100" name="矩形 99">
                <a:extLst>
                  <a:ext uri="{FF2B5EF4-FFF2-40B4-BE49-F238E27FC236}">
                    <a16:creationId xmlns:a16="http://schemas.microsoft.com/office/drawing/2014/main" id="{E69DCF29-6925-4DD9-8DAB-A18110D6596A}"/>
                  </a:ext>
                </a:extLst>
              </p:cNvPr>
              <p:cNvSpPr/>
              <p:nvPr/>
            </p:nvSpPr>
            <p:spPr>
              <a:xfrm>
                <a:off x="9092155" y="417332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101" name="矩形 100">
                <a:extLst>
                  <a:ext uri="{FF2B5EF4-FFF2-40B4-BE49-F238E27FC236}">
                    <a16:creationId xmlns:a16="http://schemas.microsoft.com/office/drawing/2014/main" id="{815BCEF1-D196-4017-9FC9-35CFF624EEAC}"/>
                  </a:ext>
                </a:extLst>
              </p:cNvPr>
              <p:cNvSpPr/>
              <p:nvPr/>
            </p:nvSpPr>
            <p:spPr>
              <a:xfrm>
                <a:off x="9599897"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102" name="矩形 101">
                <a:extLst>
                  <a:ext uri="{FF2B5EF4-FFF2-40B4-BE49-F238E27FC236}">
                    <a16:creationId xmlns:a16="http://schemas.microsoft.com/office/drawing/2014/main" id="{7D0F17CF-AEBB-47C5-B107-2B972BE37553}"/>
                  </a:ext>
                </a:extLst>
              </p:cNvPr>
              <p:cNvSpPr/>
              <p:nvPr/>
            </p:nvSpPr>
            <p:spPr>
              <a:xfrm>
                <a:off x="10108148" y="4165193"/>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grpSp>
        <p:grpSp>
          <p:nvGrpSpPr>
            <p:cNvPr id="64" name="群組 63">
              <a:extLst>
                <a:ext uri="{FF2B5EF4-FFF2-40B4-BE49-F238E27FC236}">
                  <a16:creationId xmlns:a16="http://schemas.microsoft.com/office/drawing/2014/main" id="{F8E7F6BB-EB61-45E0-A4EE-83E6134BA761}"/>
                </a:ext>
              </a:extLst>
            </p:cNvPr>
            <p:cNvGrpSpPr/>
            <p:nvPr/>
          </p:nvGrpSpPr>
          <p:grpSpPr>
            <a:xfrm>
              <a:off x="6262993" y="4292506"/>
              <a:ext cx="4299255" cy="422690"/>
              <a:chOff x="6262993" y="4165087"/>
              <a:chExt cx="4299255" cy="422690"/>
            </a:xfrm>
          </p:grpSpPr>
          <p:sp>
            <p:nvSpPr>
              <p:cNvPr id="85" name="矩形 84">
                <a:extLst>
                  <a:ext uri="{FF2B5EF4-FFF2-40B4-BE49-F238E27FC236}">
                    <a16:creationId xmlns:a16="http://schemas.microsoft.com/office/drawing/2014/main" id="{64C0CB8F-0C37-483B-AE8B-A4DCD71BE7D3}"/>
                  </a:ext>
                </a:extLst>
              </p:cNvPr>
              <p:cNvSpPr/>
              <p:nvPr/>
            </p:nvSpPr>
            <p:spPr>
              <a:xfrm>
                <a:off x="6262993" y="4414015"/>
                <a:ext cx="644461" cy="169377"/>
              </a:xfrm>
              <a:prstGeom prst="rect">
                <a:avLst/>
              </a:prstGeom>
              <a:solidFill>
                <a:srgbClr val="0070C0"/>
              </a:solidFill>
              <a:ln>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bg1"/>
                    </a:solidFill>
                    <a:latin typeface="Times New Roman" panose="02020603050405020304" pitchFamily="18" charset="0"/>
                    <a:cs typeface="Times New Roman" panose="02020603050405020304" pitchFamily="18" charset="0"/>
                  </a:rPr>
                  <a:t>Cache</a:t>
                </a:r>
                <a:endParaRPr lang="zh-TW" altLang="en-US" sz="1000" b="1" dirty="0">
                  <a:solidFill>
                    <a:schemeClr val="bg1"/>
                  </a:solidFill>
                  <a:latin typeface="Times New Roman" panose="02020603050405020304" pitchFamily="18" charset="0"/>
                  <a:cs typeface="Times New Roman" panose="02020603050405020304" pitchFamily="18" charset="0"/>
                </a:endParaRPr>
              </a:p>
            </p:txBody>
          </p:sp>
          <p:sp>
            <p:nvSpPr>
              <p:cNvPr id="86" name="矩形 85">
                <a:extLst>
                  <a:ext uri="{FF2B5EF4-FFF2-40B4-BE49-F238E27FC236}">
                    <a16:creationId xmlns:a16="http://schemas.microsoft.com/office/drawing/2014/main" id="{10AA13A7-0826-4E6F-8403-71D1BF876FF5}"/>
                  </a:ext>
                </a:extLst>
              </p:cNvPr>
              <p:cNvSpPr/>
              <p:nvPr/>
            </p:nvSpPr>
            <p:spPr>
              <a:xfrm>
                <a:off x="6262993" y="4167787"/>
                <a:ext cx="644461" cy="169377"/>
              </a:xfrm>
              <a:prstGeom prst="rect">
                <a:avLst/>
              </a:prstGeom>
              <a:solidFill>
                <a:schemeClr val="accent5">
                  <a:lumMod val="60000"/>
                  <a:lumOff val="40000"/>
                </a:schemeClr>
              </a:solidFill>
              <a:ln>
                <a:solidFill>
                  <a:schemeClr val="accent5">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Control</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7" name="矩形 86">
                <a:extLst>
                  <a:ext uri="{FF2B5EF4-FFF2-40B4-BE49-F238E27FC236}">
                    <a16:creationId xmlns:a16="http://schemas.microsoft.com/office/drawing/2014/main" id="{CD0FA2F8-1066-477E-AECB-4A784FF26C6D}"/>
                  </a:ext>
                </a:extLst>
              </p:cNvPr>
              <p:cNvSpPr/>
              <p:nvPr/>
            </p:nvSpPr>
            <p:spPr>
              <a:xfrm>
                <a:off x="7042075" y="4165087"/>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8" name="矩形 87">
                <a:extLst>
                  <a:ext uri="{FF2B5EF4-FFF2-40B4-BE49-F238E27FC236}">
                    <a16:creationId xmlns:a16="http://schemas.microsoft.com/office/drawing/2014/main" id="{F279DCB0-36BC-4CA8-9292-825B917B3AF2}"/>
                  </a:ext>
                </a:extLst>
              </p:cNvPr>
              <p:cNvSpPr/>
              <p:nvPr/>
            </p:nvSpPr>
            <p:spPr>
              <a:xfrm>
                <a:off x="7554595" y="416774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9" name="矩形 88">
                <a:extLst>
                  <a:ext uri="{FF2B5EF4-FFF2-40B4-BE49-F238E27FC236}">
                    <a16:creationId xmlns:a16="http://schemas.microsoft.com/office/drawing/2014/main" id="{B1F2709B-37A5-418D-8005-8F2D9599A523}"/>
                  </a:ext>
                </a:extLst>
              </p:cNvPr>
              <p:cNvSpPr/>
              <p:nvPr/>
            </p:nvSpPr>
            <p:spPr>
              <a:xfrm>
                <a:off x="8067115"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298C59CF-0D48-4FAE-A59F-F210B1070D83}"/>
                  </a:ext>
                </a:extLst>
              </p:cNvPr>
              <p:cNvSpPr/>
              <p:nvPr/>
            </p:nvSpPr>
            <p:spPr>
              <a:xfrm>
                <a:off x="8579635" y="417378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1" name="矩形 90">
                <a:extLst>
                  <a:ext uri="{FF2B5EF4-FFF2-40B4-BE49-F238E27FC236}">
                    <a16:creationId xmlns:a16="http://schemas.microsoft.com/office/drawing/2014/main" id="{699B8734-0E7B-4492-BF35-206AFBA54CC7}"/>
                  </a:ext>
                </a:extLst>
              </p:cNvPr>
              <p:cNvSpPr/>
              <p:nvPr/>
            </p:nvSpPr>
            <p:spPr>
              <a:xfrm>
                <a:off x="9092155" y="417332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2" name="矩形 91">
                <a:extLst>
                  <a:ext uri="{FF2B5EF4-FFF2-40B4-BE49-F238E27FC236}">
                    <a16:creationId xmlns:a16="http://schemas.microsoft.com/office/drawing/2014/main" id="{F8D0503A-707F-4FA7-BB43-B0DDB41C3958}"/>
                  </a:ext>
                </a:extLst>
              </p:cNvPr>
              <p:cNvSpPr/>
              <p:nvPr/>
            </p:nvSpPr>
            <p:spPr>
              <a:xfrm>
                <a:off x="9599897"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3" name="矩形 92">
                <a:extLst>
                  <a:ext uri="{FF2B5EF4-FFF2-40B4-BE49-F238E27FC236}">
                    <a16:creationId xmlns:a16="http://schemas.microsoft.com/office/drawing/2014/main" id="{F8514D2E-FBA7-4A72-A8FD-E41A75DD89AC}"/>
                  </a:ext>
                </a:extLst>
              </p:cNvPr>
              <p:cNvSpPr/>
              <p:nvPr/>
            </p:nvSpPr>
            <p:spPr>
              <a:xfrm>
                <a:off x="10108148" y="4165193"/>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grpSp>
        <p:grpSp>
          <p:nvGrpSpPr>
            <p:cNvPr id="65" name="群組 64">
              <a:extLst>
                <a:ext uri="{FF2B5EF4-FFF2-40B4-BE49-F238E27FC236}">
                  <a16:creationId xmlns:a16="http://schemas.microsoft.com/office/drawing/2014/main" id="{C1B121CC-AB44-4979-A6F5-8440E29802BF}"/>
                </a:ext>
              </a:extLst>
            </p:cNvPr>
            <p:cNvGrpSpPr/>
            <p:nvPr/>
          </p:nvGrpSpPr>
          <p:grpSpPr>
            <a:xfrm>
              <a:off x="6262993" y="3793488"/>
              <a:ext cx="4299255" cy="422690"/>
              <a:chOff x="6262993" y="4165087"/>
              <a:chExt cx="4299255" cy="422690"/>
            </a:xfrm>
          </p:grpSpPr>
          <p:sp>
            <p:nvSpPr>
              <p:cNvPr id="76" name="矩形 75">
                <a:extLst>
                  <a:ext uri="{FF2B5EF4-FFF2-40B4-BE49-F238E27FC236}">
                    <a16:creationId xmlns:a16="http://schemas.microsoft.com/office/drawing/2014/main" id="{C926880F-41B6-4EC3-BA66-9AA5A5AE4C5E}"/>
                  </a:ext>
                </a:extLst>
              </p:cNvPr>
              <p:cNvSpPr/>
              <p:nvPr/>
            </p:nvSpPr>
            <p:spPr>
              <a:xfrm>
                <a:off x="6262993" y="4414015"/>
                <a:ext cx="644461" cy="169377"/>
              </a:xfrm>
              <a:prstGeom prst="rect">
                <a:avLst/>
              </a:prstGeom>
              <a:solidFill>
                <a:srgbClr val="0070C0"/>
              </a:solidFill>
              <a:ln>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bg1"/>
                    </a:solidFill>
                    <a:latin typeface="Times New Roman" panose="02020603050405020304" pitchFamily="18" charset="0"/>
                    <a:cs typeface="Times New Roman" panose="02020603050405020304" pitchFamily="18" charset="0"/>
                  </a:rPr>
                  <a:t>Cache</a:t>
                </a:r>
                <a:endParaRPr lang="zh-TW" altLang="en-US" sz="1000" b="1" dirty="0">
                  <a:solidFill>
                    <a:schemeClr val="bg1"/>
                  </a:solidFill>
                  <a:latin typeface="Times New Roman" panose="02020603050405020304" pitchFamily="18" charset="0"/>
                  <a:cs typeface="Times New Roman" panose="02020603050405020304" pitchFamily="18" charset="0"/>
                </a:endParaRPr>
              </a:p>
            </p:txBody>
          </p:sp>
          <p:sp>
            <p:nvSpPr>
              <p:cNvPr id="77" name="矩形 76">
                <a:extLst>
                  <a:ext uri="{FF2B5EF4-FFF2-40B4-BE49-F238E27FC236}">
                    <a16:creationId xmlns:a16="http://schemas.microsoft.com/office/drawing/2014/main" id="{A143E67D-5BC3-477A-808F-68454E70A298}"/>
                  </a:ext>
                </a:extLst>
              </p:cNvPr>
              <p:cNvSpPr/>
              <p:nvPr/>
            </p:nvSpPr>
            <p:spPr>
              <a:xfrm>
                <a:off x="6262993" y="4167787"/>
                <a:ext cx="644461" cy="169377"/>
              </a:xfrm>
              <a:prstGeom prst="rect">
                <a:avLst/>
              </a:prstGeom>
              <a:solidFill>
                <a:schemeClr val="accent5">
                  <a:lumMod val="60000"/>
                  <a:lumOff val="40000"/>
                </a:schemeClr>
              </a:solidFill>
              <a:ln>
                <a:solidFill>
                  <a:schemeClr val="accent5">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Control</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8" name="矩形 77">
                <a:extLst>
                  <a:ext uri="{FF2B5EF4-FFF2-40B4-BE49-F238E27FC236}">
                    <a16:creationId xmlns:a16="http://schemas.microsoft.com/office/drawing/2014/main" id="{9DF80622-8F8B-4797-B180-2C595FE4EBB8}"/>
                  </a:ext>
                </a:extLst>
              </p:cNvPr>
              <p:cNvSpPr/>
              <p:nvPr/>
            </p:nvSpPr>
            <p:spPr>
              <a:xfrm>
                <a:off x="7042075" y="4165087"/>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9" name="矩形 78">
                <a:extLst>
                  <a:ext uri="{FF2B5EF4-FFF2-40B4-BE49-F238E27FC236}">
                    <a16:creationId xmlns:a16="http://schemas.microsoft.com/office/drawing/2014/main" id="{BCF0506C-4853-468B-A895-69480A2EC044}"/>
                  </a:ext>
                </a:extLst>
              </p:cNvPr>
              <p:cNvSpPr/>
              <p:nvPr/>
            </p:nvSpPr>
            <p:spPr>
              <a:xfrm>
                <a:off x="7554595" y="416774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0" name="矩形 79">
                <a:extLst>
                  <a:ext uri="{FF2B5EF4-FFF2-40B4-BE49-F238E27FC236}">
                    <a16:creationId xmlns:a16="http://schemas.microsoft.com/office/drawing/2014/main" id="{402073FF-32B2-41EA-B590-04810BB92A10}"/>
                  </a:ext>
                </a:extLst>
              </p:cNvPr>
              <p:cNvSpPr/>
              <p:nvPr/>
            </p:nvSpPr>
            <p:spPr>
              <a:xfrm>
                <a:off x="8067115"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1" name="矩形 80">
                <a:extLst>
                  <a:ext uri="{FF2B5EF4-FFF2-40B4-BE49-F238E27FC236}">
                    <a16:creationId xmlns:a16="http://schemas.microsoft.com/office/drawing/2014/main" id="{8B253E3A-9403-42EF-9B60-BF8CB337843D}"/>
                  </a:ext>
                </a:extLst>
              </p:cNvPr>
              <p:cNvSpPr/>
              <p:nvPr/>
            </p:nvSpPr>
            <p:spPr>
              <a:xfrm>
                <a:off x="8579635" y="417378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2" name="矩形 81">
                <a:extLst>
                  <a:ext uri="{FF2B5EF4-FFF2-40B4-BE49-F238E27FC236}">
                    <a16:creationId xmlns:a16="http://schemas.microsoft.com/office/drawing/2014/main" id="{E927C09C-35F7-480D-B3A6-36D385519B2B}"/>
                  </a:ext>
                </a:extLst>
              </p:cNvPr>
              <p:cNvSpPr/>
              <p:nvPr/>
            </p:nvSpPr>
            <p:spPr>
              <a:xfrm>
                <a:off x="9092155" y="417332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3" name="矩形 82">
                <a:extLst>
                  <a:ext uri="{FF2B5EF4-FFF2-40B4-BE49-F238E27FC236}">
                    <a16:creationId xmlns:a16="http://schemas.microsoft.com/office/drawing/2014/main" id="{CB617A93-A358-42C0-B040-9C50B43B592C}"/>
                  </a:ext>
                </a:extLst>
              </p:cNvPr>
              <p:cNvSpPr/>
              <p:nvPr/>
            </p:nvSpPr>
            <p:spPr>
              <a:xfrm>
                <a:off x="9599897"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4" name="矩形 83">
                <a:extLst>
                  <a:ext uri="{FF2B5EF4-FFF2-40B4-BE49-F238E27FC236}">
                    <a16:creationId xmlns:a16="http://schemas.microsoft.com/office/drawing/2014/main" id="{FBECA85C-4644-4C49-A2C8-9E023232E6B5}"/>
                  </a:ext>
                </a:extLst>
              </p:cNvPr>
              <p:cNvSpPr/>
              <p:nvPr/>
            </p:nvSpPr>
            <p:spPr>
              <a:xfrm>
                <a:off x="10108148" y="4165193"/>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grpSp>
        <p:grpSp>
          <p:nvGrpSpPr>
            <p:cNvPr id="66" name="群組 65">
              <a:extLst>
                <a:ext uri="{FF2B5EF4-FFF2-40B4-BE49-F238E27FC236}">
                  <a16:creationId xmlns:a16="http://schemas.microsoft.com/office/drawing/2014/main" id="{8BE407F3-DCBA-4E6F-8A93-36424D155657}"/>
                </a:ext>
              </a:extLst>
            </p:cNvPr>
            <p:cNvGrpSpPr/>
            <p:nvPr/>
          </p:nvGrpSpPr>
          <p:grpSpPr>
            <a:xfrm>
              <a:off x="6267957" y="3289673"/>
              <a:ext cx="4299255" cy="422690"/>
              <a:chOff x="6262993" y="4165087"/>
              <a:chExt cx="4299255" cy="422690"/>
            </a:xfrm>
          </p:grpSpPr>
          <p:sp>
            <p:nvSpPr>
              <p:cNvPr id="67" name="矩形 66">
                <a:extLst>
                  <a:ext uri="{FF2B5EF4-FFF2-40B4-BE49-F238E27FC236}">
                    <a16:creationId xmlns:a16="http://schemas.microsoft.com/office/drawing/2014/main" id="{CD82B6BC-A95D-42C1-AB35-B30F5646EEFA}"/>
                  </a:ext>
                </a:extLst>
              </p:cNvPr>
              <p:cNvSpPr/>
              <p:nvPr/>
            </p:nvSpPr>
            <p:spPr>
              <a:xfrm>
                <a:off x="6262993" y="4414015"/>
                <a:ext cx="644461" cy="169377"/>
              </a:xfrm>
              <a:prstGeom prst="rect">
                <a:avLst/>
              </a:prstGeom>
              <a:solidFill>
                <a:srgbClr val="0070C0"/>
              </a:solidFill>
              <a:ln>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bg1"/>
                    </a:solidFill>
                    <a:latin typeface="Times New Roman" panose="02020603050405020304" pitchFamily="18" charset="0"/>
                    <a:cs typeface="Times New Roman" panose="02020603050405020304" pitchFamily="18" charset="0"/>
                  </a:rPr>
                  <a:t>Cache</a:t>
                </a:r>
                <a:endParaRPr lang="zh-TW" altLang="en-US" sz="1000" b="1" dirty="0">
                  <a:solidFill>
                    <a:schemeClr val="bg1"/>
                  </a:solidFill>
                  <a:latin typeface="Times New Roman" panose="02020603050405020304" pitchFamily="18" charset="0"/>
                  <a:cs typeface="Times New Roman" panose="02020603050405020304" pitchFamily="18" charset="0"/>
                </a:endParaRPr>
              </a:p>
            </p:txBody>
          </p:sp>
          <p:sp>
            <p:nvSpPr>
              <p:cNvPr id="68" name="矩形 67">
                <a:extLst>
                  <a:ext uri="{FF2B5EF4-FFF2-40B4-BE49-F238E27FC236}">
                    <a16:creationId xmlns:a16="http://schemas.microsoft.com/office/drawing/2014/main" id="{8A6079B3-65FB-4DED-B69C-23AA8281221E}"/>
                  </a:ext>
                </a:extLst>
              </p:cNvPr>
              <p:cNvSpPr/>
              <p:nvPr/>
            </p:nvSpPr>
            <p:spPr>
              <a:xfrm>
                <a:off x="6262993" y="4167787"/>
                <a:ext cx="644461" cy="169377"/>
              </a:xfrm>
              <a:prstGeom prst="rect">
                <a:avLst/>
              </a:prstGeom>
              <a:solidFill>
                <a:schemeClr val="accent5">
                  <a:lumMod val="60000"/>
                  <a:lumOff val="40000"/>
                </a:schemeClr>
              </a:solidFill>
              <a:ln>
                <a:solidFill>
                  <a:schemeClr val="accent5">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Control</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69" name="矩形 68">
                <a:extLst>
                  <a:ext uri="{FF2B5EF4-FFF2-40B4-BE49-F238E27FC236}">
                    <a16:creationId xmlns:a16="http://schemas.microsoft.com/office/drawing/2014/main" id="{42814C00-8DD8-4972-B331-21C56F797275}"/>
                  </a:ext>
                </a:extLst>
              </p:cNvPr>
              <p:cNvSpPr/>
              <p:nvPr/>
            </p:nvSpPr>
            <p:spPr>
              <a:xfrm>
                <a:off x="7042075" y="4165087"/>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0" name="矩形 69">
                <a:extLst>
                  <a:ext uri="{FF2B5EF4-FFF2-40B4-BE49-F238E27FC236}">
                    <a16:creationId xmlns:a16="http://schemas.microsoft.com/office/drawing/2014/main" id="{DE405079-757A-43D6-88F0-CAED126808F9}"/>
                  </a:ext>
                </a:extLst>
              </p:cNvPr>
              <p:cNvSpPr/>
              <p:nvPr/>
            </p:nvSpPr>
            <p:spPr>
              <a:xfrm>
                <a:off x="7554595" y="416774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1" name="矩形 70">
                <a:extLst>
                  <a:ext uri="{FF2B5EF4-FFF2-40B4-BE49-F238E27FC236}">
                    <a16:creationId xmlns:a16="http://schemas.microsoft.com/office/drawing/2014/main" id="{D7C00648-1C5D-4E9A-B10D-F54936513C31}"/>
                  </a:ext>
                </a:extLst>
              </p:cNvPr>
              <p:cNvSpPr/>
              <p:nvPr/>
            </p:nvSpPr>
            <p:spPr>
              <a:xfrm>
                <a:off x="8067115"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2" name="矩形 71">
                <a:extLst>
                  <a:ext uri="{FF2B5EF4-FFF2-40B4-BE49-F238E27FC236}">
                    <a16:creationId xmlns:a16="http://schemas.microsoft.com/office/drawing/2014/main" id="{C9F879FF-FA08-4CE1-8FDF-F5223AF72FC3}"/>
                  </a:ext>
                </a:extLst>
              </p:cNvPr>
              <p:cNvSpPr/>
              <p:nvPr/>
            </p:nvSpPr>
            <p:spPr>
              <a:xfrm>
                <a:off x="8579635" y="417378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3" name="矩形 72">
                <a:extLst>
                  <a:ext uri="{FF2B5EF4-FFF2-40B4-BE49-F238E27FC236}">
                    <a16:creationId xmlns:a16="http://schemas.microsoft.com/office/drawing/2014/main" id="{F34E5861-F270-44FD-99A5-D26DFA84B72C}"/>
                  </a:ext>
                </a:extLst>
              </p:cNvPr>
              <p:cNvSpPr/>
              <p:nvPr/>
            </p:nvSpPr>
            <p:spPr>
              <a:xfrm>
                <a:off x="9092155" y="417332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4" name="矩形 73">
                <a:extLst>
                  <a:ext uri="{FF2B5EF4-FFF2-40B4-BE49-F238E27FC236}">
                    <a16:creationId xmlns:a16="http://schemas.microsoft.com/office/drawing/2014/main" id="{EA917BD5-9F06-4B80-B526-ECE30207BB4C}"/>
                  </a:ext>
                </a:extLst>
              </p:cNvPr>
              <p:cNvSpPr/>
              <p:nvPr/>
            </p:nvSpPr>
            <p:spPr>
              <a:xfrm>
                <a:off x="9599897"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5" name="矩形 74">
                <a:extLst>
                  <a:ext uri="{FF2B5EF4-FFF2-40B4-BE49-F238E27FC236}">
                    <a16:creationId xmlns:a16="http://schemas.microsoft.com/office/drawing/2014/main" id="{0D91179D-C428-4A03-909A-A7F5B54ECF32}"/>
                  </a:ext>
                </a:extLst>
              </p:cNvPr>
              <p:cNvSpPr/>
              <p:nvPr/>
            </p:nvSpPr>
            <p:spPr>
              <a:xfrm>
                <a:off x="10108148" y="4165193"/>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grpSp>
      </p:grpSp>
      <p:sp>
        <p:nvSpPr>
          <p:cNvPr id="103" name="文字方塊 102">
            <a:extLst>
              <a:ext uri="{FF2B5EF4-FFF2-40B4-BE49-F238E27FC236}">
                <a16:creationId xmlns:a16="http://schemas.microsoft.com/office/drawing/2014/main" id="{C0501081-FF4C-49E1-B7B4-E18DE59CCFC8}"/>
              </a:ext>
            </a:extLst>
          </p:cNvPr>
          <p:cNvSpPr txBox="1"/>
          <p:nvPr/>
        </p:nvSpPr>
        <p:spPr>
          <a:xfrm>
            <a:off x="0" y="6565619"/>
            <a:ext cx="6096000" cy="307777"/>
          </a:xfrm>
          <a:prstGeom prst="rect">
            <a:avLst/>
          </a:prstGeom>
          <a:noFill/>
        </p:spPr>
        <p:txBody>
          <a:bodyPr wrap="square">
            <a:spAutoFit/>
          </a:bodyPr>
          <a:lstStyle/>
          <a:p>
            <a:r>
              <a:rPr lang="zh-TW" altLang="en-US" sz="1400" dirty="0">
                <a:solidFill>
                  <a:schemeClr val="bg1"/>
                </a:solidFill>
                <a:latin typeface="Times New Roman" panose="02020603050405020304" pitchFamily="18" charset="0"/>
                <a:cs typeface="Times New Roman" panose="02020603050405020304" pitchFamily="18" charset="0"/>
              </a:rPr>
              <a:t>https://www.gigabyte.com/tw/Article/cpu-vs-gpu-which-processor-is-right-for-you</a:t>
            </a:r>
          </a:p>
        </p:txBody>
      </p:sp>
    </p:spTree>
    <p:extLst>
      <p:ext uri="{BB962C8B-B14F-4D97-AF65-F5344CB8AC3E}">
        <p14:creationId xmlns:p14="http://schemas.microsoft.com/office/powerpoint/2010/main" val="3744748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(6/6)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13</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12F19B85-B403-4697-80BC-DF1AA2BE6936}"/>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Improve Execution Speed</a:t>
            </a:r>
          </a:p>
        </p:txBody>
      </p:sp>
      <p:sp>
        <p:nvSpPr>
          <p:cNvPr id="47" name="矩形 46">
            <a:extLst>
              <a:ext uri="{FF2B5EF4-FFF2-40B4-BE49-F238E27FC236}">
                <a16:creationId xmlns:a16="http://schemas.microsoft.com/office/drawing/2014/main" id="{C893A0BC-F634-4EC1-96F9-4BA66339B1C3}"/>
              </a:ext>
            </a:extLst>
          </p:cNvPr>
          <p:cNvSpPr/>
          <p:nvPr/>
        </p:nvSpPr>
        <p:spPr>
          <a:xfrm>
            <a:off x="421009" y="1677114"/>
            <a:ext cx="11261484" cy="1754326"/>
          </a:xfrm>
          <a:prstGeom prst="rect">
            <a:avLst/>
          </a:prstGeom>
        </p:spPr>
        <p:txBody>
          <a:bodyPr wrap="square">
            <a:spAutoFit/>
          </a:bodyPr>
          <a:lstStyle/>
          <a:p>
            <a:pPr marL="742950" lvl="1" indent="-285750" algn="just">
              <a:lnSpc>
                <a:spcPct val="100000"/>
              </a:lnSpc>
              <a:spcAft>
                <a:spcPts val="2400"/>
              </a:spcAft>
              <a:buClr>
                <a:schemeClr val="tx1"/>
              </a:buClr>
              <a:buFont typeface="Wingdings" panose="05000000000000000000" pitchFamily="2" charset="2"/>
              <a:buChar char="u"/>
              <a:tabLst>
                <a:tab pos="0" algn="l"/>
              </a:tabLst>
            </a:pPr>
            <a:r>
              <a:rPr lang="en-US" altLang="zh-TW" sz="2400" dirty="0">
                <a:latin typeface="Times New Roman" panose="02020603050405020304" pitchFamily="18" charset="0"/>
                <a:cs typeface="Times New Roman" panose="02020603050405020304" pitchFamily="18" charset="0"/>
              </a:rPr>
              <a:t>CUDA</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CUDA is a </a:t>
            </a:r>
            <a:r>
              <a:rPr lang="en-US" altLang="zh-TW" sz="2200" dirty="0">
                <a:solidFill>
                  <a:srgbClr val="FF0000"/>
                </a:solidFill>
                <a:latin typeface="Times New Roman" panose="02020603050405020304" pitchFamily="18" charset="0"/>
                <a:cs typeface="Times New Roman" panose="02020603050405020304" pitchFamily="18" charset="0"/>
              </a:rPr>
              <a:t>parallel computing architecture </a:t>
            </a:r>
            <a:r>
              <a:rPr lang="en-US" altLang="zh-TW" sz="2200" dirty="0">
                <a:latin typeface="Times New Roman" panose="02020603050405020304" pitchFamily="18" charset="0"/>
                <a:cs typeface="Times New Roman" panose="02020603050405020304" pitchFamily="18" charset="0"/>
              </a:rPr>
              <a:t>proposed by Nvidia.</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The compiler of CUDA program is </a:t>
            </a:r>
            <a:r>
              <a:rPr lang="en-US" altLang="zh-TW" sz="2200" dirty="0">
                <a:solidFill>
                  <a:srgbClr val="0070C0"/>
                </a:solidFill>
                <a:latin typeface="Times New Roman" panose="02020603050405020304" pitchFamily="18" charset="0"/>
                <a:cs typeface="Times New Roman" panose="02020603050405020304" pitchFamily="18" charset="0"/>
              </a:rPr>
              <a:t>NVCC</a:t>
            </a:r>
            <a:r>
              <a:rPr lang="en-US" altLang="zh-TW" sz="2200" dirty="0">
                <a:latin typeface="Times New Roman" panose="02020603050405020304" pitchFamily="18" charset="0"/>
                <a:cs typeface="Times New Roman" panose="02020603050405020304" pitchFamily="18" charset="0"/>
              </a:rPr>
              <a:t> (NVidia CUDA Compiler).</a:t>
            </a:r>
          </a:p>
        </p:txBody>
      </p:sp>
      <p:sp>
        <p:nvSpPr>
          <p:cNvPr id="48" name="文字方塊 47">
            <a:extLst>
              <a:ext uri="{FF2B5EF4-FFF2-40B4-BE49-F238E27FC236}">
                <a16:creationId xmlns:a16="http://schemas.microsoft.com/office/drawing/2014/main" id="{639E8ADB-CC60-4D9C-BB1F-2B4FDCDD3544}"/>
              </a:ext>
            </a:extLst>
          </p:cNvPr>
          <p:cNvSpPr txBox="1"/>
          <p:nvPr/>
        </p:nvSpPr>
        <p:spPr>
          <a:xfrm>
            <a:off x="7182196" y="492125"/>
            <a:ext cx="5009804" cy="400110"/>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CUDA: Compute Unified Device Architecture </a:t>
            </a:r>
          </a:p>
        </p:txBody>
      </p:sp>
      <p:pic>
        <p:nvPicPr>
          <p:cNvPr id="15" name="圖片 14">
            <a:extLst>
              <a:ext uri="{FF2B5EF4-FFF2-40B4-BE49-F238E27FC236}">
                <a16:creationId xmlns:a16="http://schemas.microsoft.com/office/drawing/2014/main" id="{7183D4E8-A313-4EBB-AD49-0D00107A2B11}"/>
              </a:ext>
            </a:extLst>
          </p:cNvPr>
          <p:cNvPicPr/>
          <p:nvPr/>
        </p:nvPicPr>
        <p:blipFill rotWithShape="1">
          <a:blip r:embed="rId3">
            <a:extLst>
              <a:ext uri="{28A0092B-C50C-407E-A947-70E740481C1C}">
                <a14:useLocalDpi xmlns:a14="http://schemas.microsoft.com/office/drawing/2010/main" val="0"/>
              </a:ext>
            </a:extLst>
          </a:blip>
          <a:srcRect r="7591"/>
          <a:stretch/>
        </p:blipFill>
        <p:spPr bwMode="auto">
          <a:xfrm>
            <a:off x="3195433" y="3408785"/>
            <a:ext cx="5801134" cy="3154093"/>
          </a:xfrm>
          <a:prstGeom prst="rect">
            <a:avLst/>
          </a:prstGeom>
          <a:noFill/>
          <a:ln>
            <a:noFill/>
          </a:ln>
          <a:extLst>
            <a:ext uri="{53640926-AAD7-44D8-BBD7-CCE9431645EC}">
              <a14:shadowObscured xmlns:a14="http://schemas.microsoft.com/office/drawing/2010/main"/>
            </a:ext>
          </a:extLst>
        </p:spPr>
      </p:pic>
      <p:sp>
        <p:nvSpPr>
          <p:cNvPr id="16" name="文字方塊 15">
            <a:extLst>
              <a:ext uri="{FF2B5EF4-FFF2-40B4-BE49-F238E27FC236}">
                <a16:creationId xmlns:a16="http://schemas.microsoft.com/office/drawing/2014/main" id="{D14E7D51-11AA-42E0-856A-26E2DF2AF9B7}"/>
              </a:ext>
            </a:extLst>
          </p:cNvPr>
          <p:cNvSpPr txBox="1"/>
          <p:nvPr/>
        </p:nvSpPr>
        <p:spPr>
          <a:xfrm>
            <a:off x="4725823" y="6505852"/>
            <a:ext cx="2840446" cy="369332"/>
          </a:xfrm>
          <a:prstGeom prst="rect">
            <a:avLst/>
          </a:prstGeom>
          <a:noFill/>
        </p:spPr>
        <p:txBody>
          <a:bodyPr wrap="square">
            <a:spAutoFit/>
          </a:bodyPr>
          <a:lstStyle/>
          <a:p>
            <a:pPr defTabSz="457200" eaLnBrk="1" fontAlgn="auto" hangingPunct="1">
              <a:spcBef>
                <a:spcPts val="0"/>
              </a:spcBef>
              <a:spcAft>
                <a:spcPts val="0"/>
              </a:spcAft>
            </a:pPr>
            <a:r>
              <a:rPr lang="en-US" altLang="zh-TW" kern="100" dirty="0">
                <a:solidFill>
                  <a:schemeClr val="bg1"/>
                </a:solidFill>
                <a:latin typeface="Times New Roman" panose="02020603050405020304" pitchFamily="18" charset="0"/>
                <a:ea typeface="標楷體" panose="03000509000000000000" pitchFamily="65" charset="-120"/>
              </a:rPr>
              <a:t>CUDA processing flowchart.</a:t>
            </a:r>
            <a:endParaRPr lang="zh-TW" altLang="en-US" dirty="0">
              <a:solidFill>
                <a:schemeClr val="bg1"/>
              </a:solidFill>
              <a:latin typeface="Times New Roman"/>
              <a:ea typeface="標楷體"/>
            </a:endParaRPr>
          </a:p>
        </p:txBody>
      </p:sp>
    </p:spTree>
    <p:extLst>
      <p:ext uri="{BB962C8B-B14F-4D97-AF65-F5344CB8AC3E}">
        <p14:creationId xmlns:p14="http://schemas.microsoft.com/office/powerpoint/2010/main" val="391917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326467" y="254000"/>
            <a:ext cx="7865533"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393948" y="82550"/>
            <a:ext cx="4660652" cy="585788"/>
            <a:chOff x="394688" y="82976"/>
            <a:chExt cx="4658920" cy="584775"/>
          </a:xfrm>
        </p:grpSpPr>
        <p:sp>
          <p:nvSpPr>
            <p:cNvPr id="6170" name="文本框 4"/>
            <p:cNvSpPr txBox="1">
              <a:spLocks noChangeArrowheads="1"/>
            </p:cNvSpPr>
            <p:nvPr/>
          </p:nvSpPr>
          <p:spPr bwMode="auto">
            <a:xfrm>
              <a:off x="394688" y="83987"/>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Expected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14</a:t>
            </a:r>
            <a:endParaRPr lang="zh-TW" altLang="en-US" b="1" dirty="0">
              <a:solidFill>
                <a:schemeClr val="bg1"/>
              </a:solidFill>
              <a:latin typeface="Times New Roman" panose="02020603050405020304" pitchFamily="18" charset="0"/>
              <a:cs typeface="Times New Roman" panose="02020603050405020304" pitchFamily="18" charset="0"/>
            </a:endParaRPr>
          </a:p>
        </p:txBody>
      </p:sp>
      <p:pic>
        <p:nvPicPr>
          <p:cNvPr id="8" name="圖片 7">
            <a:extLst>
              <a:ext uri="{FF2B5EF4-FFF2-40B4-BE49-F238E27FC236}">
                <a16:creationId xmlns:a16="http://schemas.microsoft.com/office/drawing/2014/main" id="{49C38E6C-7F16-72F7-706D-138A5B9134CB}"/>
              </a:ext>
            </a:extLst>
          </p:cNvPr>
          <p:cNvPicPr>
            <a:picLocks noChangeAspect="1"/>
          </p:cNvPicPr>
          <p:nvPr/>
        </p:nvPicPr>
        <p:blipFill>
          <a:blip r:embed="rId3"/>
          <a:stretch>
            <a:fillRect/>
          </a:stretch>
        </p:blipFill>
        <p:spPr>
          <a:xfrm>
            <a:off x="6352642" y="1798944"/>
            <a:ext cx="5329850" cy="3603279"/>
          </a:xfrm>
          <a:prstGeom prst="rect">
            <a:avLst/>
          </a:prstGeom>
        </p:spPr>
      </p:pic>
      <p:pic>
        <p:nvPicPr>
          <p:cNvPr id="9" name="圖片 8">
            <a:extLst>
              <a:ext uri="{FF2B5EF4-FFF2-40B4-BE49-F238E27FC236}">
                <a16:creationId xmlns:a16="http://schemas.microsoft.com/office/drawing/2014/main" id="{53CEF469-286B-7482-72EC-F516CBE37281}"/>
              </a:ext>
            </a:extLst>
          </p:cNvPr>
          <p:cNvPicPr>
            <a:picLocks noChangeAspect="1"/>
          </p:cNvPicPr>
          <p:nvPr/>
        </p:nvPicPr>
        <p:blipFill>
          <a:blip r:embed="rId4"/>
          <a:stretch>
            <a:fillRect/>
          </a:stretch>
        </p:blipFill>
        <p:spPr>
          <a:xfrm>
            <a:off x="430189" y="1816446"/>
            <a:ext cx="5329850" cy="3585777"/>
          </a:xfrm>
          <a:prstGeom prst="rect">
            <a:avLst/>
          </a:prstGeom>
        </p:spPr>
      </p:pic>
      <p:sp>
        <p:nvSpPr>
          <p:cNvPr id="10" name="向右箭號 9">
            <a:extLst>
              <a:ext uri="{FF2B5EF4-FFF2-40B4-BE49-F238E27FC236}">
                <a16:creationId xmlns:a16="http://schemas.microsoft.com/office/drawing/2014/main" id="{4D87C662-2C02-F2C4-BF0C-43001D06A707}"/>
              </a:ext>
            </a:extLst>
          </p:cNvPr>
          <p:cNvSpPr/>
          <p:nvPr/>
        </p:nvSpPr>
        <p:spPr>
          <a:xfrm>
            <a:off x="5783263" y="3496733"/>
            <a:ext cx="569379" cy="364067"/>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4007593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343400" y="254000"/>
            <a:ext cx="7848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p:nvPr/>
        </p:nvSpPr>
        <p:spPr bwMode="auto">
          <a:xfrm>
            <a:off x="550863" y="82550"/>
            <a:ext cx="723900" cy="585788"/>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14</a:t>
            </a:r>
            <a:endParaRPr lang="zh-TW" altLang="en-US" b="1" dirty="0">
              <a:solidFill>
                <a:schemeClr val="bg1"/>
              </a:solidFill>
              <a:latin typeface="Times New Roman" panose="02020603050405020304" pitchFamily="18" charset="0"/>
              <a:cs typeface="Times New Roman" panose="02020603050405020304" pitchFamily="18" charset="0"/>
            </a:endParaRPr>
          </a:p>
        </p:txBody>
      </p:sp>
      <p:pic>
        <p:nvPicPr>
          <p:cNvPr id="7" name="圖片 6">
            <a:extLst>
              <a:ext uri="{FF2B5EF4-FFF2-40B4-BE49-F238E27FC236}">
                <a16:creationId xmlns:a16="http://schemas.microsoft.com/office/drawing/2014/main" id="{97F3144B-6187-188A-65F4-918B1EAAF28C}"/>
              </a:ext>
            </a:extLst>
          </p:cNvPr>
          <p:cNvPicPr>
            <a:picLocks noChangeAspect="1"/>
          </p:cNvPicPr>
          <p:nvPr/>
        </p:nvPicPr>
        <p:blipFill>
          <a:blip r:embed="rId3"/>
          <a:stretch>
            <a:fillRect/>
          </a:stretch>
        </p:blipFill>
        <p:spPr>
          <a:xfrm>
            <a:off x="1328481" y="709554"/>
            <a:ext cx="9535038" cy="5637270"/>
          </a:xfrm>
          <a:prstGeom prst="rect">
            <a:avLst/>
          </a:prstGeom>
        </p:spPr>
      </p:pic>
      <p:sp>
        <p:nvSpPr>
          <p:cNvPr id="8" name="矩形 7">
            <a:extLst>
              <a:ext uri="{FF2B5EF4-FFF2-40B4-BE49-F238E27FC236}">
                <a16:creationId xmlns:a16="http://schemas.microsoft.com/office/drawing/2014/main" id="{7D065AF7-A804-84E2-50F4-D5D159D616F6}"/>
              </a:ext>
            </a:extLst>
          </p:cNvPr>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9" name="组合 3">
            <a:extLst>
              <a:ext uri="{FF2B5EF4-FFF2-40B4-BE49-F238E27FC236}">
                <a16:creationId xmlns:a16="http://schemas.microsoft.com/office/drawing/2014/main" id="{54CE12F3-8D41-7C82-95E4-D8D7F726D579}"/>
              </a:ext>
            </a:extLst>
          </p:cNvPr>
          <p:cNvGrpSpPr>
            <a:grpSpLocks/>
          </p:cNvGrpSpPr>
          <p:nvPr/>
        </p:nvGrpSpPr>
        <p:grpSpPr bwMode="auto">
          <a:xfrm>
            <a:off x="393948" y="82550"/>
            <a:ext cx="4660652" cy="585788"/>
            <a:chOff x="394688" y="82976"/>
            <a:chExt cx="4658920" cy="584775"/>
          </a:xfrm>
        </p:grpSpPr>
        <p:sp>
          <p:nvSpPr>
            <p:cNvPr id="10" name="文本框 4">
              <a:extLst>
                <a:ext uri="{FF2B5EF4-FFF2-40B4-BE49-F238E27FC236}">
                  <a16:creationId xmlns:a16="http://schemas.microsoft.com/office/drawing/2014/main" id="{2DA03C93-857E-FDFF-C963-D905517391C4}"/>
                </a:ext>
              </a:extLst>
            </p:cNvPr>
            <p:cNvSpPr txBox="1">
              <a:spLocks noChangeArrowheads="1"/>
            </p:cNvSpPr>
            <p:nvPr/>
          </p:nvSpPr>
          <p:spPr bwMode="auto">
            <a:xfrm>
              <a:off x="394688" y="83987"/>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Expected Results</a:t>
              </a:r>
            </a:p>
          </p:txBody>
        </p:sp>
        <p:sp>
          <p:nvSpPr>
            <p:cNvPr id="11" name="文本框 5">
              <a:extLst>
                <a:ext uri="{FF2B5EF4-FFF2-40B4-BE49-F238E27FC236}">
                  <a16:creationId xmlns:a16="http://schemas.microsoft.com/office/drawing/2014/main" id="{0B5707CE-76D9-80E7-3C42-50F7BC25D72C}"/>
                </a:ext>
              </a:extLst>
            </p:cNvPr>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Tree>
    <p:extLst>
      <p:ext uri="{BB962C8B-B14F-4D97-AF65-F5344CB8AC3E}">
        <p14:creationId xmlns:p14="http://schemas.microsoft.com/office/powerpoint/2010/main" val="167651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(1/7)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01</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Request</a:t>
            </a:r>
          </a:p>
        </p:txBody>
      </p:sp>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461665"/>
          </a:xfrm>
          <a:prstGeom prst="rect">
            <a:avLst/>
          </a:prstGeom>
        </p:spPr>
        <p:txBody>
          <a:bodyPr wrap="square">
            <a:spAutoFit/>
          </a:bodyPr>
          <a:lstStyle/>
          <a:p>
            <a:pPr marL="742950" lvl="1" indent="-285750" algn="just">
              <a:spcAft>
                <a:spcPts val="1200"/>
              </a:spcAft>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Image Processing</a:t>
            </a:r>
          </a:p>
        </p:txBody>
      </p:sp>
      <p:sp>
        <p:nvSpPr>
          <p:cNvPr id="13" name="矩形 12">
            <a:extLst>
              <a:ext uri="{FF2B5EF4-FFF2-40B4-BE49-F238E27FC236}">
                <a16:creationId xmlns:a16="http://schemas.microsoft.com/office/drawing/2014/main" id="{3105C50B-A102-4129-8705-089567B563C4}"/>
              </a:ext>
            </a:extLst>
          </p:cNvPr>
          <p:cNvSpPr/>
          <p:nvPr/>
        </p:nvSpPr>
        <p:spPr>
          <a:xfrm>
            <a:off x="419100" y="6059010"/>
            <a:ext cx="11353800" cy="338554"/>
          </a:xfrm>
          <a:prstGeom prst="rect">
            <a:avLst/>
          </a:prstGeom>
        </p:spPr>
        <p:txBody>
          <a:bodyPr wrap="square">
            <a:spAutoFit/>
          </a:bodyPr>
          <a:lstStyle/>
          <a:p>
            <a:pPr algn="just">
              <a:spcAft>
                <a:spcPts val="1800"/>
              </a:spcAft>
            </a:pPr>
            <a:r>
              <a:rPr lang="zh-TW" altLang="en-US" sz="1600" dirty="0">
                <a:latin typeface="Times New Roman" panose="02020603050405020304" pitchFamily="18" charset="0"/>
                <a:cs typeface="Times New Roman" panose="02020603050405020304" pitchFamily="18" charset="0"/>
              </a:rPr>
              <a:t>莊永裕教授</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數位視覺效果</a:t>
            </a:r>
          </a:p>
        </p:txBody>
      </p:sp>
      <p:pic>
        <p:nvPicPr>
          <p:cNvPr id="7" name="圖片 6">
            <a:extLst>
              <a:ext uri="{FF2B5EF4-FFF2-40B4-BE49-F238E27FC236}">
                <a16:creationId xmlns:a16="http://schemas.microsoft.com/office/drawing/2014/main" id="{0736B3FB-BD69-1E76-8842-E6C453146E0B}"/>
              </a:ext>
            </a:extLst>
          </p:cNvPr>
          <p:cNvPicPr>
            <a:picLocks noChangeAspect="1"/>
          </p:cNvPicPr>
          <p:nvPr/>
        </p:nvPicPr>
        <p:blipFill>
          <a:blip r:embed="rId3"/>
          <a:stretch>
            <a:fillRect/>
          </a:stretch>
        </p:blipFill>
        <p:spPr>
          <a:xfrm>
            <a:off x="1274763" y="2137276"/>
            <a:ext cx="5772808" cy="3884943"/>
          </a:xfrm>
          <a:prstGeom prst="rect">
            <a:avLst/>
          </a:prstGeom>
        </p:spPr>
      </p:pic>
    </p:spTree>
    <p:extLst>
      <p:ext uri="{BB962C8B-B14F-4D97-AF65-F5344CB8AC3E}">
        <p14:creationId xmlns:p14="http://schemas.microsoft.com/office/powerpoint/2010/main" val="3792674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2092960" y="254000"/>
            <a:ext cx="1009904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1859827" cy="588783"/>
            <a:chOff x="551544" y="79986"/>
            <a:chExt cx="1859136" cy="587765"/>
          </a:xfrm>
        </p:grpSpPr>
        <p:sp>
          <p:nvSpPr>
            <p:cNvPr id="6170" name="文本框 4"/>
            <p:cNvSpPr txBox="1">
              <a:spLocks noChangeArrowheads="1"/>
            </p:cNvSpPr>
            <p:nvPr/>
          </p:nvSpPr>
          <p:spPr bwMode="auto">
            <a:xfrm>
              <a:off x="765390" y="79986"/>
              <a:ext cx="164529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Test</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04</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26</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14" name="Text Placeholder 2">
            <a:extLst>
              <a:ext uri="{FF2B5EF4-FFF2-40B4-BE49-F238E27FC236}">
                <a16:creationId xmlns:a16="http://schemas.microsoft.com/office/drawing/2014/main" id="{41DEE7A3-13B4-4B1A-B7C9-7F486A445E2D}"/>
              </a:ext>
            </a:extLst>
          </p:cNvPr>
          <p:cNvSpPr txBox="1">
            <a:spLocks/>
          </p:cNvSpPr>
          <p:nvPr/>
        </p:nvSpPr>
        <p:spPr>
          <a:xfrm>
            <a:off x="509508" y="1014989"/>
            <a:ext cx="11072892" cy="5000228"/>
          </a:xfrm>
          <a:prstGeom prst="rect">
            <a:avLst/>
          </a:prstGeom>
        </p:spPr>
        <p:txBody>
          <a:bodyPr spcFirstLastPara="1" vert="horz" wrap="square" lIns="91425" tIns="91425" rIns="91425" bIns="91425" rtlCol="0" anchor="t" anchorCtr="0">
            <a:normAutofit/>
          </a:bodyPr>
          <a:lstStyle>
            <a:lvl1pPr marL="457200" lvl="0" indent="-342900" algn="l" defTabSz="685800" rtl="0" eaLnBrk="1" latinLnBrk="0" hangingPunct="1">
              <a:lnSpc>
                <a:spcPct val="94000"/>
              </a:lnSpc>
              <a:spcBef>
                <a:spcPts val="0"/>
              </a:spcBef>
              <a:spcAft>
                <a:spcPts val="0"/>
              </a:spcAft>
              <a:buSzPts val="1800"/>
              <a:buFont typeface="Franklin Gothic Book" panose="020B0503020102020204" pitchFamily="34" charset="0"/>
              <a:buChar char="●"/>
              <a:defRPr sz="1500" kern="1200" baseline="0">
                <a:solidFill>
                  <a:schemeClr val="tx2"/>
                </a:solidFill>
                <a:latin typeface="+mn-lt"/>
                <a:ea typeface="+mn-ea"/>
                <a:cs typeface="+mn-cs"/>
              </a:defRPr>
            </a:lvl1pPr>
            <a:lvl2pPr marL="914400" lvl="1"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500" i="1" kern="1200" baseline="0">
                <a:solidFill>
                  <a:schemeClr val="tx2"/>
                </a:solidFill>
                <a:latin typeface="+mn-lt"/>
                <a:ea typeface="+mn-ea"/>
                <a:cs typeface="+mn-cs"/>
              </a:defRPr>
            </a:lvl2pPr>
            <a:lvl3pPr marL="1371600" lvl="2"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350" kern="1200" baseline="0">
                <a:solidFill>
                  <a:schemeClr val="tx2"/>
                </a:solidFill>
                <a:latin typeface="+mn-lt"/>
                <a:ea typeface="+mn-ea"/>
                <a:cs typeface="+mn-cs"/>
              </a:defRPr>
            </a:lvl3pPr>
            <a:lvl4pPr marL="1828800" lvl="3"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350" i="1" kern="1200" baseline="0">
                <a:solidFill>
                  <a:schemeClr val="tx2"/>
                </a:solidFill>
                <a:latin typeface="+mn-lt"/>
                <a:ea typeface="+mn-ea"/>
                <a:cs typeface="+mn-cs"/>
              </a:defRPr>
            </a:lvl4pPr>
            <a:lvl5pPr marL="2286000" lvl="4"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200" kern="1200" baseline="0">
                <a:solidFill>
                  <a:schemeClr val="tx2"/>
                </a:solidFill>
                <a:latin typeface="+mn-lt"/>
                <a:ea typeface="+mn-ea"/>
                <a:cs typeface="+mn-cs"/>
              </a:defRPr>
            </a:lvl5pPr>
            <a:lvl6pPr marL="2743200" lvl="5"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200" i="1" kern="1200" baseline="0">
                <a:solidFill>
                  <a:schemeClr val="tx2"/>
                </a:solidFill>
                <a:latin typeface="+mn-lt"/>
                <a:ea typeface="+mn-ea"/>
                <a:cs typeface="+mn-cs"/>
              </a:defRPr>
            </a:lvl6pPr>
            <a:lvl7pPr marL="3200400" lvl="6"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kern="1200" baseline="0">
                <a:solidFill>
                  <a:schemeClr val="tx2"/>
                </a:solidFill>
                <a:latin typeface="+mn-lt"/>
                <a:ea typeface="+mn-ea"/>
                <a:cs typeface="+mn-cs"/>
              </a:defRPr>
            </a:lvl7pPr>
            <a:lvl8pPr marL="3657600" lvl="7"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i="1" kern="1200" baseline="0">
                <a:solidFill>
                  <a:schemeClr val="tx2"/>
                </a:solidFill>
                <a:latin typeface="+mn-lt"/>
                <a:ea typeface="+mn-ea"/>
                <a:cs typeface="+mn-cs"/>
              </a:defRPr>
            </a:lvl8pPr>
            <a:lvl9pPr marL="4114800" lvl="8"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kern="1200" baseline="0">
                <a:solidFill>
                  <a:schemeClr val="tx2"/>
                </a:solidFill>
                <a:latin typeface="+mn-lt"/>
                <a:ea typeface="+mn-ea"/>
                <a:cs typeface="+mn-cs"/>
              </a:defRPr>
            </a:lvl9pPr>
          </a:lstStyle>
          <a:p>
            <a:pPr marL="742950" lvl="1" indent="-285750" algn="just" eaLnBrk="0" hangingPunct="0">
              <a:spcBef>
                <a:spcPct val="0"/>
              </a:spcBef>
              <a:spcAft>
                <a:spcPts val="1200"/>
              </a:spcAft>
              <a:buFont typeface="Wingdings" panose="05000000000000000000" pitchFamily="2" charset="2"/>
              <a:buChar char="u"/>
            </a:pPr>
            <a:r>
              <a:rPr lang="en-US" altLang="zh-TW" sz="2400" b="1" i="0" dirty="0">
                <a:solidFill>
                  <a:schemeClr val="tx1"/>
                </a:solidFill>
                <a:latin typeface="Times New Roman" panose="02020603050405020304" pitchFamily="18" charset="0"/>
                <a:ea typeface="宋体" pitchFamily="2" charset="-122"/>
                <a:cs typeface="Times New Roman" panose="02020603050405020304" pitchFamily="18" charset="0"/>
              </a:rPr>
              <a:t>Method: </a:t>
            </a:r>
            <a:r>
              <a:rPr lang="en-US" altLang="zh-TW" sz="2400" i="0" dirty="0">
                <a:solidFill>
                  <a:schemeClr val="tx1"/>
                </a:solidFill>
                <a:latin typeface="Times New Roman" panose="02020603050405020304" pitchFamily="18" charset="0"/>
                <a:ea typeface="宋体" pitchFamily="2" charset="-122"/>
                <a:cs typeface="Times New Roman" panose="02020603050405020304" pitchFamily="18" charset="0"/>
              </a:rPr>
              <a:t>Use Tone Mapping with Frequency Domain Operator.</a:t>
            </a:r>
          </a:p>
          <a:p>
            <a:pPr marL="742950" lvl="1" indent="-285750" algn="just" eaLnBrk="0" hangingPunct="0">
              <a:spcBef>
                <a:spcPct val="0"/>
              </a:spcBef>
              <a:spcAft>
                <a:spcPts val="1200"/>
              </a:spcAft>
              <a:buFont typeface="Wingdings" panose="05000000000000000000" pitchFamily="2" charset="2"/>
              <a:buChar char="u"/>
            </a:pPr>
            <a:r>
              <a:rPr lang="en-US" altLang="zh-TW" sz="2400" b="1" i="0" dirty="0">
                <a:solidFill>
                  <a:schemeClr val="tx1"/>
                </a:solidFill>
                <a:latin typeface="Times New Roman" panose="02020603050405020304" pitchFamily="18" charset="0"/>
                <a:ea typeface="宋体" pitchFamily="2" charset="-122"/>
                <a:cs typeface="Times New Roman" panose="02020603050405020304" pitchFamily="18" charset="0"/>
              </a:rPr>
              <a:t>Steps: </a:t>
            </a:r>
            <a:r>
              <a:rPr lang="en-US" altLang="zh-TW" sz="2400" i="0" dirty="0">
                <a:solidFill>
                  <a:schemeClr val="tx1"/>
                </a:solidFill>
                <a:latin typeface="Times New Roman" panose="02020603050405020304" pitchFamily="18" charset="0"/>
                <a:ea typeface="宋体" pitchFamily="2" charset="-122"/>
                <a:cs typeface="Times New Roman" panose="02020603050405020304" pitchFamily="18" charset="0"/>
              </a:rPr>
              <a:t>Generate HDR image =&gt; Auto Exposure =&gt; Tone Mapping (=&gt; Denoise)</a:t>
            </a:r>
          </a:p>
          <a:p>
            <a:pPr marL="742950" lvl="1" indent="-285750" algn="just" eaLnBrk="0" hangingPunct="0">
              <a:spcBef>
                <a:spcPct val="0"/>
              </a:spcBef>
              <a:spcAft>
                <a:spcPts val="1200"/>
              </a:spcAft>
              <a:buFont typeface="Wingdings" panose="05000000000000000000" pitchFamily="2" charset="2"/>
              <a:buChar char="u"/>
            </a:pPr>
            <a:r>
              <a:rPr lang="en-US" altLang="zh-TW" sz="2400" b="1" i="0" dirty="0">
                <a:solidFill>
                  <a:schemeClr val="tx1"/>
                </a:solidFill>
                <a:latin typeface="Times New Roman" panose="02020603050405020304" pitchFamily="18" charset="0"/>
                <a:ea typeface="宋体" pitchFamily="2" charset="-122"/>
                <a:cs typeface="Times New Roman" panose="02020603050405020304" pitchFamily="18" charset="0"/>
              </a:rPr>
              <a:t>Results: </a:t>
            </a:r>
            <a:r>
              <a:rPr lang="en-US" altLang="zh-TW" sz="2400" i="0" dirty="0">
                <a:solidFill>
                  <a:schemeClr val="tx1"/>
                </a:solidFill>
                <a:latin typeface="Times New Roman" panose="02020603050405020304" pitchFamily="18" charset="0"/>
                <a:ea typeface="宋体" pitchFamily="2" charset="-122"/>
                <a:cs typeface="Times New Roman" panose="02020603050405020304" pitchFamily="18" charset="0"/>
              </a:rPr>
              <a:t>Obtain an image with balanced illumination.</a:t>
            </a:r>
          </a:p>
        </p:txBody>
      </p:sp>
      <p:sp>
        <p:nvSpPr>
          <p:cNvPr id="7" name="圓角矩形 6">
            <a:extLst>
              <a:ext uri="{FF2B5EF4-FFF2-40B4-BE49-F238E27FC236}">
                <a16:creationId xmlns:a16="http://schemas.microsoft.com/office/drawing/2014/main" id="{AC8E8A1E-D21D-83CF-62EB-37E92091B30E}"/>
              </a:ext>
            </a:extLst>
          </p:cNvPr>
          <p:cNvSpPr/>
          <p:nvPr/>
        </p:nvSpPr>
        <p:spPr>
          <a:xfrm>
            <a:off x="1075266" y="3096981"/>
            <a:ext cx="1600200" cy="20072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8" name="矩形: 圓角 13">
            <a:extLst>
              <a:ext uri="{FF2B5EF4-FFF2-40B4-BE49-F238E27FC236}">
                <a16:creationId xmlns:a16="http://schemas.microsoft.com/office/drawing/2014/main" id="{F078CBFF-C95D-25E0-70EA-7EB06E8B5C02}"/>
              </a:ext>
            </a:extLst>
          </p:cNvPr>
          <p:cNvSpPr/>
          <p:nvPr/>
        </p:nvSpPr>
        <p:spPr bwMode="auto">
          <a:xfrm>
            <a:off x="1200281" y="3282904"/>
            <a:ext cx="1328247" cy="432048"/>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EV -1</a:t>
            </a:r>
            <a:endParaRPr kumimoji="0" lang="zh-TW"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矩形: 圓角 13">
            <a:extLst>
              <a:ext uri="{FF2B5EF4-FFF2-40B4-BE49-F238E27FC236}">
                <a16:creationId xmlns:a16="http://schemas.microsoft.com/office/drawing/2014/main" id="{D3F1A629-6A30-F35E-FF08-668CDFD132B1}"/>
              </a:ext>
            </a:extLst>
          </p:cNvPr>
          <p:cNvSpPr/>
          <p:nvPr/>
        </p:nvSpPr>
        <p:spPr bwMode="auto">
          <a:xfrm>
            <a:off x="1200281" y="3890017"/>
            <a:ext cx="1328247" cy="432048"/>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EV 0</a:t>
            </a:r>
            <a:endParaRPr kumimoji="0" lang="zh-TW"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矩形: 圓角 13">
            <a:extLst>
              <a:ext uri="{FF2B5EF4-FFF2-40B4-BE49-F238E27FC236}">
                <a16:creationId xmlns:a16="http://schemas.microsoft.com/office/drawing/2014/main" id="{A790D8C5-7E30-6B25-8C2E-F26D5BC00921}"/>
              </a:ext>
            </a:extLst>
          </p:cNvPr>
          <p:cNvSpPr/>
          <p:nvPr/>
        </p:nvSpPr>
        <p:spPr bwMode="auto">
          <a:xfrm>
            <a:off x="1200280" y="4497130"/>
            <a:ext cx="1328247" cy="432048"/>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EV +1</a:t>
            </a:r>
            <a:endParaRPr kumimoji="0" lang="zh-TW"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矩形: 圓角 13">
            <a:extLst>
              <a:ext uri="{FF2B5EF4-FFF2-40B4-BE49-F238E27FC236}">
                <a16:creationId xmlns:a16="http://schemas.microsoft.com/office/drawing/2014/main" id="{E3AF39FE-0F11-D5B5-599A-8B9D0248ABBA}"/>
              </a:ext>
            </a:extLst>
          </p:cNvPr>
          <p:cNvSpPr/>
          <p:nvPr/>
        </p:nvSpPr>
        <p:spPr bwMode="auto">
          <a:xfrm>
            <a:off x="3168038" y="3856035"/>
            <a:ext cx="1328247" cy="432048"/>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TW" dirty="0">
                <a:latin typeface="Times New Roman" panose="02020603050405020304" pitchFamily="18" charset="0"/>
                <a:cs typeface="Times New Roman" panose="02020603050405020304" pitchFamily="18" charset="0"/>
              </a:rPr>
              <a:t>HD</a:t>
            </a: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 image</a:t>
            </a:r>
            <a:endParaRPr kumimoji="0" lang="zh-TW"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2" name="直線單箭頭接點 19">
            <a:extLst>
              <a:ext uri="{FF2B5EF4-FFF2-40B4-BE49-F238E27FC236}">
                <a16:creationId xmlns:a16="http://schemas.microsoft.com/office/drawing/2014/main" id="{D1305249-D660-F3BB-7DF3-115E6222251F}"/>
              </a:ext>
            </a:extLst>
          </p:cNvPr>
          <p:cNvCxnSpPr>
            <a:cxnSpLocks/>
          </p:cNvCxnSpPr>
          <p:nvPr/>
        </p:nvCxnSpPr>
        <p:spPr bwMode="auto">
          <a:xfrm>
            <a:off x="2675466" y="4072059"/>
            <a:ext cx="492572" cy="0"/>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3" name="直線單箭頭接點 19">
            <a:extLst>
              <a:ext uri="{FF2B5EF4-FFF2-40B4-BE49-F238E27FC236}">
                <a16:creationId xmlns:a16="http://schemas.microsoft.com/office/drawing/2014/main" id="{784F1171-A656-23E4-2B12-918D1E7093D7}"/>
              </a:ext>
            </a:extLst>
          </p:cNvPr>
          <p:cNvCxnSpPr>
            <a:cxnSpLocks/>
          </p:cNvCxnSpPr>
          <p:nvPr/>
        </p:nvCxnSpPr>
        <p:spPr bwMode="auto">
          <a:xfrm>
            <a:off x="4496285" y="4072059"/>
            <a:ext cx="492572" cy="0"/>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5" name="矩形: 圓角 13">
            <a:extLst>
              <a:ext uri="{FF2B5EF4-FFF2-40B4-BE49-F238E27FC236}">
                <a16:creationId xmlns:a16="http://schemas.microsoft.com/office/drawing/2014/main" id="{ED8C1940-00CD-880F-3903-BCAED631C6D1}"/>
              </a:ext>
            </a:extLst>
          </p:cNvPr>
          <p:cNvSpPr/>
          <p:nvPr/>
        </p:nvSpPr>
        <p:spPr bwMode="auto">
          <a:xfrm>
            <a:off x="4988857" y="3701954"/>
            <a:ext cx="1328247" cy="742363"/>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Auto Exposure</a:t>
            </a:r>
            <a:endParaRPr kumimoji="0" lang="zh-TW"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6" name="直線單箭頭接點 19">
            <a:extLst>
              <a:ext uri="{FF2B5EF4-FFF2-40B4-BE49-F238E27FC236}">
                <a16:creationId xmlns:a16="http://schemas.microsoft.com/office/drawing/2014/main" id="{D049F355-9DA7-D473-17C9-5B77060886DC}"/>
              </a:ext>
            </a:extLst>
          </p:cNvPr>
          <p:cNvCxnSpPr>
            <a:cxnSpLocks/>
          </p:cNvCxnSpPr>
          <p:nvPr/>
        </p:nvCxnSpPr>
        <p:spPr bwMode="auto">
          <a:xfrm>
            <a:off x="6317104" y="4078549"/>
            <a:ext cx="492572" cy="0"/>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7" name="矩形: 圓角 13">
            <a:extLst>
              <a:ext uri="{FF2B5EF4-FFF2-40B4-BE49-F238E27FC236}">
                <a16:creationId xmlns:a16="http://schemas.microsoft.com/office/drawing/2014/main" id="{CC8763C9-453F-6E53-F176-47D799C773F7}"/>
              </a:ext>
            </a:extLst>
          </p:cNvPr>
          <p:cNvSpPr/>
          <p:nvPr/>
        </p:nvSpPr>
        <p:spPr bwMode="auto">
          <a:xfrm>
            <a:off x="6809676" y="3714952"/>
            <a:ext cx="1328247" cy="742361"/>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Tone</a:t>
            </a: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en-US" altLang="zh-TW" dirty="0">
                <a:latin typeface="Times New Roman" panose="02020603050405020304" pitchFamily="18" charset="0"/>
                <a:cs typeface="Times New Roman" panose="02020603050405020304" pitchFamily="18" charset="0"/>
              </a:rPr>
              <a:t>Mapping</a:t>
            </a:r>
            <a:endParaRPr kumimoji="0" lang="zh-TW"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8" name="直線單箭頭接點 19">
            <a:extLst>
              <a:ext uri="{FF2B5EF4-FFF2-40B4-BE49-F238E27FC236}">
                <a16:creationId xmlns:a16="http://schemas.microsoft.com/office/drawing/2014/main" id="{ABC09102-2859-7B09-18F0-C325DB0C5651}"/>
              </a:ext>
            </a:extLst>
          </p:cNvPr>
          <p:cNvCxnSpPr>
            <a:cxnSpLocks/>
          </p:cNvCxnSpPr>
          <p:nvPr/>
        </p:nvCxnSpPr>
        <p:spPr bwMode="auto">
          <a:xfrm>
            <a:off x="8137923" y="4106041"/>
            <a:ext cx="1725743" cy="0"/>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19" name="矩形: 圓角 13">
            <a:extLst>
              <a:ext uri="{FF2B5EF4-FFF2-40B4-BE49-F238E27FC236}">
                <a16:creationId xmlns:a16="http://schemas.microsoft.com/office/drawing/2014/main" id="{48177184-2668-3BEB-A98E-7F17C64590EB}"/>
              </a:ext>
            </a:extLst>
          </p:cNvPr>
          <p:cNvSpPr/>
          <p:nvPr/>
        </p:nvSpPr>
        <p:spPr bwMode="auto">
          <a:xfrm>
            <a:off x="9863666" y="3881027"/>
            <a:ext cx="1328247" cy="432048"/>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Denoise</a:t>
            </a:r>
            <a:endParaRPr kumimoji="0" lang="zh-TW"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文字方塊 19">
            <a:extLst>
              <a:ext uri="{FF2B5EF4-FFF2-40B4-BE49-F238E27FC236}">
                <a16:creationId xmlns:a16="http://schemas.microsoft.com/office/drawing/2014/main" id="{01CC124C-7B45-BBA8-EA64-973AFBD7CFFA}"/>
              </a:ext>
            </a:extLst>
          </p:cNvPr>
          <p:cNvSpPr txBox="1"/>
          <p:nvPr/>
        </p:nvSpPr>
        <p:spPr>
          <a:xfrm>
            <a:off x="8534400" y="3522133"/>
            <a:ext cx="914400" cy="646331"/>
          </a:xfrm>
          <a:prstGeom prst="rect">
            <a:avLst/>
          </a:prstGeom>
          <a:noFill/>
        </p:spPr>
        <p:txBody>
          <a:bodyPr wrap="square" rtlCol="0">
            <a:spAutoFit/>
          </a:bodyPr>
          <a:lstStyle/>
          <a:p>
            <a:r>
              <a:rPr kumimoji="1" lang="en-US" altLang="zh-TW" dirty="0">
                <a:latin typeface="Times New Roman" panose="02020603050405020304" pitchFamily="18" charset="0"/>
                <a:cs typeface="Times New Roman" panose="02020603050405020304" pitchFamily="18" charset="0"/>
              </a:rPr>
              <a:t>If noise exists</a:t>
            </a:r>
            <a:endParaRPr kumimoji="1"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432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635125" y="3064123"/>
            <a:ext cx="8956675" cy="769441"/>
          </a:xfrm>
          <a:prstGeom prst="rect">
            <a:avLst/>
          </a:prstGeom>
          <a:noFill/>
        </p:spPr>
        <p:txBody>
          <a:bodyPr wrap="square">
            <a:spAutoFit/>
          </a:bodyPr>
          <a:lstStyle/>
          <a:p>
            <a:pPr algn="ctr" eaLnBrk="1" fontAlgn="auto" hangingPunct="1">
              <a:spcBef>
                <a:spcPts val="0"/>
              </a:spcBef>
              <a:spcAft>
                <a:spcPts val="0"/>
              </a:spcAft>
              <a:defRPr/>
            </a:pPr>
            <a:r>
              <a:rPr lang="en-US" altLang="zh-CN"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Thanks for listening</a:t>
            </a:r>
            <a:r>
              <a:rPr lang="zh-TW" altLang="en-US"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CN"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1600200" y="2257425"/>
            <a:ext cx="8956675" cy="238283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43" name="组合 42"/>
          <p:cNvGrpSpPr>
            <a:grpSpLocks/>
          </p:cNvGrpSpPr>
          <p:nvPr/>
        </p:nvGrpSpPr>
        <p:grpSpPr bwMode="auto">
          <a:xfrm>
            <a:off x="10290175" y="4325938"/>
            <a:ext cx="1109663" cy="1130300"/>
            <a:chOff x="2666985" y="682103"/>
            <a:chExt cx="1109138" cy="1131217"/>
          </a:xfrm>
        </p:grpSpPr>
        <p:sp>
          <p:nvSpPr>
            <p:cNvPr id="40" name="矩形 39"/>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1" name="矩形 40"/>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2" name="矩形 41"/>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44" name="组合 43"/>
          <p:cNvGrpSpPr>
            <a:grpSpLocks/>
          </p:cNvGrpSpPr>
          <p:nvPr/>
        </p:nvGrpSpPr>
        <p:grpSpPr bwMode="auto">
          <a:xfrm>
            <a:off x="792163" y="1462088"/>
            <a:ext cx="1109662" cy="1131887"/>
            <a:chOff x="2666985" y="682103"/>
            <a:chExt cx="1109138" cy="1131217"/>
          </a:xfrm>
        </p:grpSpPr>
        <p:sp>
          <p:nvSpPr>
            <p:cNvPr id="45" name="矩形 44"/>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矩形 45"/>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7" name="矩形 46"/>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49" name="矩形 48"/>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3" name="矩形 52"/>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4" name="矩形 53"/>
          <p:cNvSpPr/>
          <p:nvPr/>
        </p:nvSpPr>
        <p:spPr>
          <a:xfrm>
            <a:off x="-1" y="6523037"/>
            <a:ext cx="11970327"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文本框 21">
            <a:extLst>
              <a:ext uri="{FF2B5EF4-FFF2-40B4-BE49-F238E27FC236}">
                <a16:creationId xmlns:a16="http://schemas.microsoft.com/office/drawing/2014/main" id="{392649F3-6052-410E-8F8A-8FC40EA2F8DD}"/>
              </a:ext>
            </a:extLst>
          </p:cNvPr>
          <p:cNvSpPr txBox="1">
            <a:spLocks noChangeArrowheads="1"/>
          </p:cNvSpPr>
          <p:nvPr/>
        </p:nvSpPr>
        <p:spPr bwMode="auto">
          <a:xfrm>
            <a:off x="1617663" y="4750009"/>
            <a:ext cx="8956675"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spcBef>
                <a:spcPts val="600"/>
              </a:spcBef>
            </a:pP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Presenter: Chia-Hung Chou</a:t>
            </a:r>
            <a:r>
              <a:rPr lang="zh-CN" altLang="en-US"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周家弘</a:t>
            </a:r>
          </a:p>
          <a:p>
            <a:pPr algn="ctr" eaLnBrk="1" hangingPunct="1">
              <a:spcBef>
                <a:spcPts val="600"/>
              </a:spcBef>
            </a:pP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E-mail: zhou860925@gmail.com</a:t>
            </a:r>
          </a:p>
          <a:p>
            <a:pPr algn="ctr" eaLnBrk="1" hangingPunct="1">
              <a:spcBef>
                <a:spcPts val="600"/>
              </a:spcBef>
            </a:pP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Phone: 0978909095</a:t>
            </a:r>
            <a:endParaRPr lang="en-US" altLang="zh-TW"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ts val="600"/>
              </a:spcBef>
            </a:pP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Advising Professor: </a:t>
            </a:r>
            <a:r>
              <a:rPr lang="en-US" altLang="zh-CN" sz="2400" dirty="0" err="1">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Chiou</a:t>
            </a:r>
            <a:r>
              <a:rPr lang="en-US" altLang="zh-CN"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-Shann </a:t>
            </a:r>
            <a:r>
              <a:rPr lang="en-US" altLang="zh-CN" sz="2400" dirty="0" err="1">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Fuh</a:t>
            </a:r>
            <a:r>
              <a:rPr lang="zh-TW" altLang="en-US" sz="24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傅楸善 教授</a:t>
            </a:r>
            <a:endParaRPr lang="en-US" altLang="zh-CN" sz="1600"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016525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304032" y="254000"/>
            <a:ext cx="8887968"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3123364" cy="588783"/>
            <a:chOff x="551544" y="79986"/>
            <a:chExt cx="3122203" cy="587765"/>
          </a:xfrm>
        </p:grpSpPr>
        <p:sp>
          <p:nvSpPr>
            <p:cNvPr id="6170" name="文本框 4"/>
            <p:cNvSpPr txBox="1">
              <a:spLocks noChangeArrowheads="1"/>
            </p:cNvSpPr>
            <p:nvPr/>
          </p:nvSpPr>
          <p:spPr bwMode="auto">
            <a:xfrm>
              <a:off x="765390" y="79986"/>
              <a:ext cx="2908357"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References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5</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Text Placeholder 2">
            <a:extLst>
              <a:ext uri="{FF2B5EF4-FFF2-40B4-BE49-F238E27FC236}">
                <a16:creationId xmlns:a16="http://schemas.microsoft.com/office/drawing/2014/main" id="{41DEE7A3-13B4-4B1A-B7C9-7F486A445E2D}"/>
              </a:ext>
            </a:extLst>
          </p:cNvPr>
          <p:cNvSpPr txBox="1">
            <a:spLocks/>
          </p:cNvSpPr>
          <p:nvPr/>
        </p:nvSpPr>
        <p:spPr>
          <a:xfrm>
            <a:off x="509508" y="1014989"/>
            <a:ext cx="11072892" cy="5000228"/>
          </a:xfrm>
          <a:prstGeom prst="rect">
            <a:avLst/>
          </a:prstGeom>
        </p:spPr>
        <p:txBody>
          <a:bodyPr spcFirstLastPara="1" vert="horz" wrap="square" lIns="91425" tIns="91425" rIns="91425" bIns="91425" rtlCol="0" anchor="t" anchorCtr="0">
            <a:normAutofit/>
          </a:bodyPr>
          <a:lstStyle>
            <a:lvl1pPr marL="457200" lvl="0" indent="-342900" algn="l" defTabSz="685800" rtl="0" eaLnBrk="1" latinLnBrk="0" hangingPunct="1">
              <a:lnSpc>
                <a:spcPct val="94000"/>
              </a:lnSpc>
              <a:spcBef>
                <a:spcPts val="0"/>
              </a:spcBef>
              <a:spcAft>
                <a:spcPts val="0"/>
              </a:spcAft>
              <a:buSzPts val="1800"/>
              <a:buFont typeface="Franklin Gothic Book" panose="020B0503020102020204" pitchFamily="34" charset="0"/>
              <a:buChar char="●"/>
              <a:defRPr sz="1500" kern="1200" baseline="0">
                <a:solidFill>
                  <a:schemeClr val="tx2"/>
                </a:solidFill>
                <a:latin typeface="+mn-lt"/>
                <a:ea typeface="+mn-ea"/>
                <a:cs typeface="+mn-cs"/>
              </a:defRPr>
            </a:lvl1pPr>
            <a:lvl2pPr marL="914400" lvl="1"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500" i="1" kern="1200" baseline="0">
                <a:solidFill>
                  <a:schemeClr val="tx2"/>
                </a:solidFill>
                <a:latin typeface="+mn-lt"/>
                <a:ea typeface="+mn-ea"/>
                <a:cs typeface="+mn-cs"/>
              </a:defRPr>
            </a:lvl2pPr>
            <a:lvl3pPr marL="1371600" lvl="2"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350" kern="1200" baseline="0">
                <a:solidFill>
                  <a:schemeClr val="tx2"/>
                </a:solidFill>
                <a:latin typeface="+mn-lt"/>
                <a:ea typeface="+mn-ea"/>
                <a:cs typeface="+mn-cs"/>
              </a:defRPr>
            </a:lvl3pPr>
            <a:lvl4pPr marL="1828800" lvl="3"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350" i="1" kern="1200" baseline="0">
                <a:solidFill>
                  <a:schemeClr val="tx2"/>
                </a:solidFill>
                <a:latin typeface="+mn-lt"/>
                <a:ea typeface="+mn-ea"/>
                <a:cs typeface="+mn-cs"/>
              </a:defRPr>
            </a:lvl4pPr>
            <a:lvl5pPr marL="2286000" lvl="4"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200" kern="1200" baseline="0">
                <a:solidFill>
                  <a:schemeClr val="tx2"/>
                </a:solidFill>
                <a:latin typeface="+mn-lt"/>
                <a:ea typeface="+mn-ea"/>
                <a:cs typeface="+mn-cs"/>
              </a:defRPr>
            </a:lvl5pPr>
            <a:lvl6pPr marL="2743200" lvl="5"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200" i="1" kern="1200" baseline="0">
                <a:solidFill>
                  <a:schemeClr val="tx2"/>
                </a:solidFill>
                <a:latin typeface="+mn-lt"/>
                <a:ea typeface="+mn-ea"/>
                <a:cs typeface="+mn-cs"/>
              </a:defRPr>
            </a:lvl6pPr>
            <a:lvl7pPr marL="3200400" lvl="6"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kern="1200" baseline="0">
                <a:solidFill>
                  <a:schemeClr val="tx2"/>
                </a:solidFill>
                <a:latin typeface="+mn-lt"/>
                <a:ea typeface="+mn-ea"/>
                <a:cs typeface="+mn-cs"/>
              </a:defRPr>
            </a:lvl7pPr>
            <a:lvl8pPr marL="3657600" lvl="7"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i="1" kern="1200" baseline="0">
                <a:solidFill>
                  <a:schemeClr val="tx2"/>
                </a:solidFill>
                <a:latin typeface="+mn-lt"/>
                <a:ea typeface="+mn-ea"/>
                <a:cs typeface="+mn-cs"/>
              </a:defRPr>
            </a:lvl8pPr>
            <a:lvl9pPr marL="4114800" lvl="8"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kern="1200" baseline="0">
                <a:solidFill>
                  <a:schemeClr val="tx2"/>
                </a:solidFill>
                <a:latin typeface="+mn-lt"/>
                <a:ea typeface="+mn-ea"/>
                <a:cs typeface="+mn-cs"/>
              </a:defRPr>
            </a:lvl9pPr>
          </a:lstStyle>
          <a:p>
            <a:pPr marL="342900" algn="just" defTabSz="914400" fontAlgn="auto">
              <a:lnSpc>
                <a:spcPct val="100000"/>
              </a:lnSpc>
              <a:spcBef>
                <a:spcPts val="1200"/>
              </a:spcBef>
              <a:spcAft>
                <a:spcPts val="200"/>
              </a:spcAft>
              <a:buClr>
                <a:prstClr val="black"/>
              </a:buClr>
              <a:buSzPct val="100000"/>
              <a:buFont typeface="+mj-lt"/>
              <a:buAutoNum type="arabicPeriod"/>
            </a:pPr>
            <a:endParaRPr lang="en-US" altLang="zh-TW" sz="1800" kern="100" dirty="0">
              <a:solidFill>
                <a:schemeClr val="tx1"/>
              </a:solidFill>
              <a:latin typeface="Times New Roman" panose="02020603050405020304" pitchFamily="18" charset="0"/>
              <a:ea typeface="標楷體" panose="03000509000000000000" pitchFamily="65" charset="-120"/>
            </a:endParaRPr>
          </a:p>
          <a:p>
            <a:pPr marL="342900" lvl="0" algn="just" defTabSz="914400" fontAlgn="auto">
              <a:lnSpc>
                <a:spcPct val="100000"/>
              </a:lnSpc>
              <a:spcBef>
                <a:spcPts val="1200"/>
              </a:spcBef>
              <a:spcAft>
                <a:spcPts val="200"/>
              </a:spcAft>
              <a:buClr>
                <a:prstClr val="black"/>
              </a:buClr>
              <a:buSzPct val="100000"/>
              <a:buFont typeface="+mj-lt"/>
              <a:buAutoNum type="arabicPeriod"/>
            </a:pPr>
            <a:endParaRPr lang="zh-TW" altLang="zh-TW" sz="1800" kern="100" dirty="0">
              <a:solidFill>
                <a:prstClr val="black"/>
              </a:solidFill>
              <a:latin typeface="Times New Roman" panose="02020603050405020304" pitchFamily="18" charset="0"/>
              <a:ea typeface="標楷體" panose="03000509000000000000" pitchFamily="65" charset="-120"/>
            </a:endParaRPr>
          </a:p>
        </p:txBody>
      </p:sp>
      <p:sp>
        <p:nvSpPr>
          <p:cNvPr id="7" name="矩形 6">
            <a:extLst>
              <a:ext uri="{FF2B5EF4-FFF2-40B4-BE49-F238E27FC236}">
                <a16:creationId xmlns:a16="http://schemas.microsoft.com/office/drawing/2014/main" id="{AC5E8BE2-2181-0038-01AD-700A9A65B2A2}"/>
              </a:ext>
            </a:extLst>
          </p:cNvPr>
          <p:cNvSpPr/>
          <p:nvPr/>
        </p:nvSpPr>
        <p:spPr>
          <a:xfrm>
            <a:off x="421009" y="1677114"/>
            <a:ext cx="11261484" cy="3908762"/>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hlinkClick r:id="rId3"/>
              </a:rPr>
              <a:t>https://www.csie.ntu.edu.tw/~cyy/courses/vfx/10spring/lectures/handouts/lec03_hdr.pdf</a:t>
            </a:r>
            <a:endParaRPr lang="en-US" altLang="zh-TW" sz="2400" dirty="0">
              <a:latin typeface="Times New Roman" panose="02020603050405020304" pitchFamily="18" charset="0"/>
              <a:cs typeface="Times New Roman" panose="02020603050405020304" pitchFamily="18" charset="0"/>
            </a:endParaRPr>
          </a:p>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hlinkClick r:id="rId4"/>
              </a:rPr>
              <a:t>https://www.youtube.com/watch?v=wbn5ULLtkHs</a:t>
            </a:r>
            <a:endParaRPr lang="en-US" altLang="zh-TW" sz="2400" dirty="0">
              <a:latin typeface="Times New Roman" panose="02020603050405020304" pitchFamily="18" charset="0"/>
              <a:cs typeface="Times New Roman" panose="02020603050405020304" pitchFamily="18" charset="0"/>
            </a:endParaRPr>
          </a:p>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hlinkClick r:id="rId5"/>
              </a:rPr>
              <a:t>https://zhangboyu.github.io/</a:t>
            </a:r>
            <a:endParaRPr lang="en-US" altLang="zh-TW" sz="2400" dirty="0">
              <a:latin typeface="Times New Roman" panose="02020603050405020304" pitchFamily="18" charset="0"/>
              <a:cs typeface="Times New Roman" panose="02020603050405020304" pitchFamily="18" charset="0"/>
            </a:endParaRPr>
          </a:p>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hlinkClick r:id="rId6"/>
              </a:rPr>
              <a:t>https://developer.ridgerun.com/wiki/index.php/RidgeRun_Auto_exposure/Auto_white_balance_library_for_DM368_and_DM365</a:t>
            </a:r>
            <a:endParaRPr lang="en-US" altLang="zh-TW" sz="2400" dirty="0">
              <a:latin typeface="Times New Roman" panose="02020603050405020304" pitchFamily="18" charset="0"/>
              <a:cs typeface="Times New Roman" panose="02020603050405020304" pitchFamily="18" charset="0"/>
            </a:endParaRPr>
          </a:p>
          <a:p>
            <a:pPr marL="742950" lvl="1" indent="-285750" algn="just">
              <a:spcAft>
                <a:spcPts val="2400"/>
              </a:spcAft>
              <a:buClr>
                <a:schemeClr val="tx1"/>
              </a:buClr>
              <a:buFont typeface="Wingdings" panose="05000000000000000000" pitchFamily="2" charset="2"/>
              <a:buChar char="u"/>
            </a:pPr>
            <a:endParaRPr lang="en-US"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36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(1/7)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01</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Request</a:t>
            </a:r>
          </a:p>
        </p:txBody>
      </p:sp>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461665"/>
          </a:xfrm>
          <a:prstGeom prst="rect">
            <a:avLst/>
          </a:prstGeom>
        </p:spPr>
        <p:txBody>
          <a:bodyPr wrap="square">
            <a:spAutoFit/>
          </a:bodyPr>
          <a:lstStyle/>
          <a:p>
            <a:pPr marL="742950" lvl="1" indent="-285750" algn="just">
              <a:spcAft>
                <a:spcPts val="1200"/>
              </a:spcAft>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Image Processing</a:t>
            </a:r>
          </a:p>
        </p:txBody>
      </p:sp>
      <p:sp>
        <p:nvSpPr>
          <p:cNvPr id="13" name="矩形 12">
            <a:extLst>
              <a:ext uri="{FF2B5EF4-FFF2-40B4-BE49-F238E27FC236}">
                <a16:creationId xmlns:a16="http://schemas.microsoft.com/office/drawing/2014/main" id="{3105C50B-A102-4129-8705-089567B563C4}"/>
              </a:ext>
            </a:extLst>
          </p:cNvPr>
          <p:cNvSpPr/>
          <p:nvPr/>
        </p:nvSpPr>
        <p:spPr>
          <a:xfrm>
            <a:off x="419100" y="6059010"/>
            <a:ext cx="11353800" cy="338554"/>
          </a:xfrm>
          <a:prstGeom prst="rect">
            <a:avLst/>
          </a:prstGeom>
        </p:spPr>
        <p:txBody>
          <a:bodyPr wrap="square">
            <a:spAutoFit/>
          </a:bodyPr>
          <a:lstStyle/>
          <a:p>
            <a:pPr algn="just">
              <a:spcAft>
                <a:spcPts val="1800"/>
              </a:spcAft>
            </a:pPr>
            <a:r>
              <a:rPr lang="zh-TW" altLang="en-US" sz="1600" dirty="0">
                <a:latin typeface="Times New Roman" panose="02020603050405020304" pitchFamily="18" charset="0"/>
                <a:cs typeface="Times New Roman" panose="02020603050405020304" pitchFamily="18" charset="0"/>
              </a:rPr>
              <a:t>莊永裕教授</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數位視覺效果</a:t>
            </a:r>
          </a:p>
        </p:txBody>
      </p:sp>
      <p:pic>
        <p:nvPicPr>
          <p:cNvPr id="7" name="圖片 6">
            <a:extLst>
              <a:ext uri="{FF2B5EF4-FFF2-40B4-BE49-F238E27FC236}">
                <a16:creationId xmlns:a16="http://schemas.microsoft.com/office/drawing/2014/main" id="{0736B3FB-BD69-1E76-8842-E6C453146E0B}"/>
              </a:ext>
            </a:extLst>
          </p:cNvPr>
          <p:cNvPicPr>
            <a:picLocks noChangeAspect="1"/>
          </p:cNvPicPr>
          <p:nvPr/>
        </p:nvPicPr>
        <p:blipFill>
          <a:blip r:embed="rId3"/>
          <a:stretch>
            <a:fillRect/>
          </a:stretch>
        </p:blipFill>
        <p:spPr>
          <a:xfrm>
            <a:off x="1274763" y="2137276"/>
            <a:ext cx="5772808" cy="3884943"/>
          </a:xfrm>
          <a:prstGeom prst="rect">
            <a:avLst/>
          </a:prstGeom>
        </p:spPr>
      </p:pic>
      <p:sp>
        <p:nvSpPr>
          <p:cNvPr id="8" name="橢圓 7">
            <a:extLst>
              <a:ext uri="{FF2B5EF4-FFF2-40B4-BE49-F238E27FC236}">
                <a16:creationId xmlns:a16="http://schemas.microsoft.com/office/drawing/2014/main" id="{4A723D26-481D-5D09-412E-B653C7A88FBC}"/>
              </a:ext>
            </a:extLst>
          </p:cNvPr>
          <p:cNvSpPr/>
          <p:nvPr/>
        </p:nvSpPr>
        <p:spPr>
          <a:xfrm>
            <a:off x="4003288" y="4512600"/>
            <a:ext cx="1137424" cy="148367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9" name="橢圓 8">
            <a:extLst>
              <a:ext uri="{FF2B5EF4-FFF2-40B4-BE49-F238E27FC236}">
                <a16:creationId xmlns:a16="http://schemas.microsoft.com/office/drawing/2014/main" id="{0FF40F3D-D06F-864A-6491-4ED80E8EB835}"/>
              </a:ext>
            </a:extLst>
          </p:cNvPr>
          <p:cNvSpPr/>
          <p:nvPr/>
        </p:nvSpPr>
        <p:spPr>
          <a:xfrm>
            <a:off x="3925229" y="3036162"/>
            <a:ext cx="2665141" cy="148367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298751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(1/7)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01</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Auto Exposure</a:t>
            </a:r>
          </a:p>
        </p:txBody>
      </p:sp>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2462213"/>
          </a:xfrm>
          <a:prstGeom prst="rect">
            <a:avLst/>
          </a:prstGeom>
        </p:spPr>
        <p:txBody>
          <a:bodyPr wrap="square">
            <a:spAutoFit/>
          </a:bodyPr>
          <a:lstStyle/>
          <a:p>
            <a:pPr marL="742950" lvl="1" indent="-285750" algn="just">
              <a:spcAft>
                <a:spcPts val="1200"/>
              </a:spcAft>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Algorithm</a:t>
            </a:r>
          </a:p>
          <a:p>
            <a:pPr marL="514350" indent="-514350" algn="l">
              <a:buFont typeface="+mj-lt"/>
              <a:buAutoNum type="arabicParenR"/>
            </a:pPr>
            <a:r>
              <a:rPr lang="en" altLang="zh-TW" sz="2400" b="0" i="0" dirty="0">
                <a:solidFill>
                  <a:srgbClr val="29261B"/>
                </a:solidFill>
                <a:effectLst/>
                <a:latin typeface="-apple-system"/>
              </a:rPr>
              <a:t>Estimate scene brightness using image histogram</a:t>
            </a:r>
          </a:p>
          <a:p>
            <a:pPr marL="514350" indent="-514350" algn="l">
              <a:buFont typeface="+mj-lt"/>
              <a:buAutoNum type="arabicParenR"/>
            </a:pPr>
            <a:r>
              <a:rPr lang="en" altLang="zh-TW" sz="2400" b="0" i="0" dirty="0">
                <a:solidFill>
                  <a:srgbClr val="29261B"/>
                </a:solidFill>
                <a:effectLst/>
                <a:latin typeface="-apple-system"/>
              </a:rPr>
              <a:t>Select initial values for parameters based on brightness</a:t>
            </a:r>
          </a:p>
          <a:p>
            <a:pPr marL="514350" indent="-514350" algn="l">
              <a:buFont typeface="+mj-lt"/>
              <a:buAutoNum type="arabicParenR"/>
            </a:pPr>
            <a:r>
              <a:rPr lang="en" altLang="zh-TW" sz="2400" b="0" i="0" dirty="0">
                <a:solidFill>
                  <a:srgbClr val="29261B"/>
                </a:solidFill>
                <a:effectLst/>
                <a:latin typeface="-apple-system"/>
              </a:rPr>
              <a:t>Fine-tune values to optimize image quality and desired exposure level</a:t>
            </a:r>
          </a:p>
          <a:p>
            <a:pPr marL="514350" indent="-514350" algn="l">
              <a:buFont typeface="+mj-lt"/>
              <a:buAutoNum type="arabicParenR"/>
            </a:pPr>
            <a:r>
              <a:rPr lang="en" altLang="zh-TW" sz="2400" b="0" i="0" dirty="0">
                <a:solidFill>
                  <a:srgbClr val="29261B"/>
                </a:solidFill>
                <a:effectLst/>
                <a:latin typeface="-apple-system"/>
              </a:rPr>
              <a:t>Account for constraints between parameters (</a:t>
            </a:r>
            <a:r>
              <a:rPr lang="en" altLang="zh-TW" sz="2400" b="0" i="0" dirty="0" err="1">
                <a:solidFill>
                  <a:srgbClr val="29261B"/>
                </a:solidFill>
                <a:effectLst/>
                <a:latin typeface="-apple-system"/>
              </a:rPr>
              <a:t>e.g</a:t>
            </a:r>
            <a:r>
              <a:rPr lang="en" altLang="zh-TW" sz="2400" b="0" i="0" dirty="0">
                <a:solidFill>
                  <a:srgbClr val="29261B"/>
                </a:solidFill>
                <a:effectLst/>
                <a:latin typeface="-apple-system"/>
              </a:rPr>
              <a:t> exposure triangle)</a:t>
            </a:r>
          </a:p>
          <a:p>
            <a:pPr marL="742950" lvl="1" indent="-285750" algn="just">
              <a:spcAft>
                <a:spcPts val="1200"/>
              </a:spcAft>
              <a:buFont typeface="Wingdings" panose="05000000000000000000" pitchFamily="2" charset="2"/>
              <a:buChar char="u"/>
            </a:pPr>
            <a:endParaRPr lang="en-US" altLang="zh-TW" sz="2400" dirty="0">
              <a:latin typeface="Times New Roman" panose="02020603050405020304" pitchFamily="18" charset="0"/>
              <a:cs typeface="Times New Roman" panose="02020603050405020304" pitchFamily="18" charset="0"/>
            </a:endParaRPr>
          </a:p>
        </p:txBody>
      </p:sp>
      <p:pic>
        <p:nvPicPr>
          <p:cNvPr id="8" name="圖片 7">
            <a:extLst>
              <a:ext uri="{FF2B5EF4-FFF2-40B4-BE49-F238E27FC236}">
                <a16:creationId xmlns:a16="http://schemas.microsoft.com/office/drawing/2014/main" id="{6888F1B2-FE76-FE6F-694E-C4854EDE4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7539" y="4495837"/>
            <a:ext cx="2493384" cy="1870038"/>
          </a:xfrm>
          <a:prstGeom prst="rect">
            <a:avLst/>
          </a:prstGeom>
        </p:spPr>
      </p:pic>
      <p:pic>
        <p:nvPicPr>
          <p:cNvPr id="10" name="圖片 9">
            <a:extLst>
              <a:ext uri="{FF2B5EF4-FFF2-40B4-BE49-F238E27FC236}">
                <a16:creationId xmlns:a16="http://schemas.microsoft.com/office/drawing/2014/main" id="{F90FB9D6-B6FF-69F6-FC0D-27C83CEB39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051" y="4055175"/>
            <a:ext cx="2310700" cy="2310700"/>
          </a:xfrm>
          <a:prstGeom prst="rect">
            <a:avLst/>
          </a:prstGeom>
        </p:spPr>
      </p:pic>
      <p:pic>
        <p:nvPicPr>
          <p:cNvPr id="12" name="圖片 11">
            <a:extLst>
              <a:ext uri="{FF2B5EF4-FFF2-40B4-BE49-F238E27FC236}">
                <a16:creationId xmlns:a16="http://schemas.microsoft.com/office/drawing/2014/main" id="{8E6BA675-B288-FCB4-DF50-432C3A876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9880" y="4495838"/>
            <a:ext cx="2493383" cy="1870037"/>
          </a:xfrm>
          <a:prstGeom prst="rect">
            <a:avLst/>
          </a:prstGeom>
        </p:spPr>
      </p:pic>
      <p:pic>
        <p:nvPicPr>
          <p:cNvPr id="15" name="圖片 14">
            <a:extLst>
              <a:ext uri="{FF2B5EF4-FFF2-40B4-BE49-F238E27FC236}">
                <a16:creationId xmlns:a16="http://schemas.microsoft.com/office/drawing/2014/main" id="{8B7D6CA2-8E5A-8D39-7EC2-31E447A5D7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813" y="4058230"/>
            <a:ext cx="2230279" cy="2230279"/>
          </a:xfrm>
          <a:prstGeom prst="rect">
            <a:avLst/>
          </a:prstGeom>
        </p:spPr>
      </p:pic>
    </p:spTree>
    <p:extLst>
      <p:ext uri="{BB962C8B-B14F-4D97-AF65-F5344CB8AC3E}">
        <p14:creationId xmlns:p14="http://schemas.microsoft.com/office/powerpoint/2010/main" val="133759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(2/7)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02</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Tone Mapping</a:t>
            </a:r>
          </a:p>
        </p:txBody>
      </p:sp>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430887"/>
          </a:xfrm>
          <a:prstGeom prst="rect">
            <a:avLst/>
          </a:prstGeom>
        </p:spPr>
        <p:txBody>
          <a:bodyPr wrap="square">
            <a:spAutoFit/>
          </a:bodyPr>
          <a:lstStyle/>
          <a:p>
            <a:pPr marL="742950" lvl="1" indent="-285750" algn="just">
              <a:spcAft>
                <a:spcPts val="2400"/>
              </a:spcAft>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We are more sensitive to contrast</a:t>
            </a:r>
          </a:p>
        </p:txBody>
      </p:sp>
      <p:sp>
        <p:nvSpPr>
          <p:cNvPr id="8" name="矩形 7">
            <a:extLst>
              <a:ext uri="{FF2B5EF4-FFF2-40B4-BE49-F238E27FC236}">
                <a16:creationId xmlns:a16="http://schemas.microsoft.com/office/drawing/2014/main" id="{CCF1F43E-2857-3000-8B57-1284B33AD2F8}"/>
              </a:ext>
            </a:extLst>
          </p:cNvPr>
          <p:cNvSpPr/>
          <p:nvPr/>
        </p:nvSpPr>
        <p:spPr>
          <a:xfrm>
            <a:off x="419100" y="6059010"/>
            <a:ext cx="11353800" cy="338554"/>
          </a:xfrm>
          <a:prstGeom prst="rect">
            <a:avLst/>
          </a:prstGeom>
        </p:spPr>
        <p:txBody>
          <a:bodyPr wrap="square">
            <a:spAutoFit/>
          </a:bodyPr>
          <a:lstStyle/>
          <a:p>
            <a:pPr algn="just">
              <a:spcAft>
                <a:spcPts val="1800"/>
              </a:spcAft>
            </a:pPr>
            <a:r>
              <a:rPr lang="zh-TW" altLang="en-US" sz="1600" dirty="0">
                <a:latin typeface="Times New Roman" panose="02020603050405020304" pitchFamily="18" charset="0"/>
                <a:cs typeface="Times New Roman" panose="02020603050405020304" pitchFamily="18" charset="0"/>
              </a:rPr>
              <a:t>莊永裕教授</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數位視覺效果</a:t>
            </a:r>
          </a:p>
        </p:txBody>
      </p:sp>
      <p:pic>
        <p:nvPicPr>
          <p:cNvPr id="9" name="圖片 8">
            <a:extLst>
              <a:ext uri="{FF2B5EF4-FFF2-40B4-BE49-F238E27FC236}">
                <a16:creationId xmlns:a16="http://schemas.microsoft.com/office/drawing/2014/main" id="{35EF03B1-5813-BF78-E39F-B11248BE63C5}"/>
              </a:ext>
            </a:extLst>
          </p:cNvPr>
          <p:cNvPicPr>
            <a:picLocks noChangeAspect="1"/>
          </p:cNvPicPr>
          <p:nvPr/>
        </p:nvPicPr>
        <p:blipFill>
          <a:blip r:embed="rId3"/>
          <a:stretch>
            <a:fillRect/>
          </a:stretch>
        </p:blipFill>
        <p:spPr>
          <a:xfrm>
            <a:off x="1563713" y="2421427"/>
            <a:ext cx="9064574" cy="3026569"/>
          </a:xfrm>
          <a:prstGeom prst="rect">
            <a:avLst/>
          </a:prstGeom>
        </p:spPr>
      </p:pic>
    </p:spTree>
    <p:extLst>
      <p:ext uri="{BB962C8B-B14F-4D97-AF65-F5344CB8AC3E}">
        <p14:creationId xmlns:p14="http://schemas.microsoft.com/office/powerpoint/2010/main" val="96093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(2/7)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02</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Tone Mapping</a:t>
            </a:r>
          </a:p>
        </p:txBody>
      </p:sp>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430887"/>
          </a:xfrm>
          <a:prstGeom prst="rect">
            <a:avLst/>
          </a:prstGeom>
        </p:spPr>
        <p:txBody>
          <a:bodyPr wrap="square">
            <a:spAutoFit/>
          </a:bodyPr>
          <a:lstStyle/>
          <a:p>
            <a:pPr marL="742950" lvl="1" indent="-285750" algn="just">
              <a:spcAft>
                <a:spcPts val="2400"/>
              </a:spcAft>
              <a:buFont typeface="Wingdings" panose="05000000000000000000" pitchFamily="2" charset="2"/>
              <a:buChar char="u"/>
            </a:pPr>
            <a:r>
              <a:rPr lang="en-US" altLang="zh-TW" sz="2200" b="1" dirty="0">
                <a:latin typeface="Times New Roman" panose="02020603050405020304" pitchFamily="18" charset="0"/>
                <a:cs typeface="Times New Roman" panose="02020603050405020304" pitchFamily="18" charset="0"/>
              </a:rPr>
              <a:t>Frequency Domain</a:t>
            </a:r>
          </a:p>
        </p:txBody>
      </p:sp>
      <p:sp>
        <p:nvSpPr>
          <p:cNvPr id="8" name="矩形 7">
            <a:extLst>
              <a:ext uri="{FF2B5EF4-FFF2-40B4-BE49-F238E27FC236}">
                <a16:creationId xmlns:a16="http://schemas.microsoft.com/office/drawing/2014/main" id="{CCF1F43E-2857-3000-8B57-1284B33AD2F8}"/>
              </a:ext>
            </a:extLst>
          </p:cNvPr>
          <p:cNvSpPr/>
          <p:nvPr/>
        </p:nvSpPr>
        <p:spPr>
          <a:xfrm>
            <a:off x="419100" y="6059010"/>
            <a:ext cx="11353800" cy="338554"/>
          </a:xfrm>
          <a:prstGeom prst="rect">
            <a:avLst/>
          </a:prstGeom>
        </p:spPr>
        <p:txBody>
          <a:bodyPr wrap="square">
            <a:spAutoFit/>
          </a:bodyPr>
          <a:lstStyle/>
          <a:p>
            <a:pPr algn="just">
              <a:spcAft>
                <a:spcPts val="1800"/>
              </a:spcAft>
            </a:pPr>
            <a:r>
              <a:rPr lang="zh-TW" altLang="en-US" sz="1600" dirty="0">
                <a:latin typeface="Times New Roman" panose="02020603050405020304" pitchFamily="18" charset="0"/>
                <a:cs typeface="Times New Roman" panose="02020603050405020304" pitchFamily="18" charset="0"/>
              </a:rPr>
              <a:t>莊永裕教授</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數位視覺效果</a:t>
            </a:r>
          </a:p>
        </p:txBody>
      </p:sp>
      <p:sp>
        <p:nvSpPr>
          <p:cNvPr id="7" name="內容版面配置區 2">
            <a:extLst>
              <a:ext uri="{FF2B5EF4-FFF2-40B4-BE49-F238E27FC236}">
                <a16:creationId xmlns:a16="http://schemas.microsoft.com/office/drawing/2014/main" id="{58864AD5-3A27-C020-59E6-A4764C226BF1}"/>
              </a:ext>
            </a:extLst>
          </p:cNvPr>
          <p:cNvSpPr txBox="1">
            <a:spLocks/>
          </p:cNvSpPr>
          <p:nvPr/>
        </p:nvSpPr>
        <p:spPr>
          <a:xfrm>
            <a:off x="838200" y="2108001"/>
            <a:ext cx="10515600" cy="4068962"/>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pPr>
            <a:r>
              <a:rPr lang="en" altLang="zh-TW">
                <a:latin typeface="Trebuchet MS" panose="020B0703020202090204" pitchFamily="34" charset="0"/>
              </a:rPr>
              <a:t>image     =  illuminance  *   reflectance</a:t>
            </a:r>
          </a:p>
          <a:p>
            <a:endParaRPr kumimoji="1" lang="zh-TW" altLang="en-US" dirty="0"/>
          </a:p>
        </p:txBody>
      </p:sp>
      <p:sp>
        <p:nvSpPr>
          <p:cNvPr id="10" name="文字方塊 9">
            <a:extLst>
              <a:ext uri="{FF2B5EF4-FFF2-40B4-BE49-F238E27FC236}">
                <a16:creationId xmlns:a16="http://schemas.microsoft.com/office/drawing/2014/main" id="{30569B87-20C7-C24E-81E8-B05627E24053}"/>
              </a:ext>
            </a:extLst>
          </p:cNvPr>
          <p:cNvSpPr txBox="1"/>
          <p:nvPr/>
        </p:nvSpPr>
        <p:spPr>
          <a:xfrm>
            <a:off x="4978604" y="2517583"/>
            <a:ext cx="2021682" cy="646331"/>
          </a:xfrm>
          <a:prstGeom prst="rect">
            <a:avLst/>
          </a:prstGeom>
          <a:noFill/>
        </p:spPr>
        <p:txBody>
          <a:bodyPr wrap="square">
            <a:spAutoFit/>
          </a:bodyPr>
          <a:lstStyle/>
          <a:p>
            <a:r>
              <a:rPr lang="en" altLang="zh-TW" dirty="0">
                <a:effectLst/>
                <a:latin typeface="Trebuchet MS" panose="020B0703020202090204" pitchFamily="34" charset="0"/>
              </a:rPr>
              <a:t>low-frequency</a:t>
            </a:r>
          </a:p>
          <a:p>
            <a:r>
              <a:rPr lang="en" altLang="zh-TW" dirty="0">
                <a:effectLst/>
                <a:latin typeface="Trebuchet MS" panose="020B0703020202090204" pitchFamily="34" charset="0"/>
              </a:rPr>
              <a:t>attenuate more</a:t>
            </a:r>
          </a:p>
        </p:txBody>
      </p:sp>
      <p:sp>
        <p:nvSpPr>
          <p:cNvPr id="11" name="文字方塊 10">
            <a:extLst>
              <a:ext uri="{FF2B5EF4-FFF2-40B4-BE49-F238E27FC236}">
                <a16:creationId xmlns:a16="http://schemas.microsoft.com/office/drawing/2014/main" id="{FE68C85F-D9E1-4F72-8205-2C203C807F4C}"/>
              </a:ext>
            </a:extLst>
          </p:cNvPr>
          <p:cNvSpPr txBox="1"/>
          <p:nvPr/>
        </p:nvSpPr>
        <p:spPr>
          <a:xfrm>
            <a:off x="7571784" y="2513724"/>
            <a:ext cx="2021682" cy="646331"/>
          </a:xfrm>
          <a:prstGeom prst="rect">
            <a:avLst/>
          </a:prstGeom>
          <a:noFill/>
        </p:spPr>
        <p:txBody>
          <a:bodyPr wrap="square">
            <a:spAutoFit/>
          </a:bodyPr>
          <a:lstStyle/>
          <a:p>
            <a:r>
              <a:rPr lang="en" altLang="zh-TW" dirty="0">
                <a:effectLst/>
                <a:latin typeface="Trebuchet MS" panose="020B0703020202090204" pitchFamily="34" charset="0"/>
              </a:rPr>
              <a:t>high-frequency</a:t>
            </a:r>
          </a:p>
          <a:p>
            <a:r>
              <a:rPr lang="en" altLang="zh-TW" dirty="0">
                <a:effectLst/>
                <a:latin typeface="Trebuchet MS" panose="020B0703020202090204" pitchFamily="34" charset="0"/>
              </a:rPr>
              <a:t>attenuate less</a:t>
            </a:r>
          </a:p>
        </p:txBody>
      </p:sp>
      <p:pic>
        <p:nvPicPr>
          <p:cNvPr id="12" name="圖片 11">
            <a:extLst>
              <a:ext uri="{FF2B5EF4-FFF2-40B4-BE49-F238E27FC236}">
                <a16:creationId xmlns:a16="http://schemas.microsoft.com/office/drawing/2014/main" id="{9A050EA0-442A-5A20-09C3-57B9783E9B23}"/>
              </a:ext>
            </a:extLst>
          </p:cNvPr>
          <p:cNvPicPr>
            <a:picLocks noChangeAspect="1"/>
          </p:cNvPicPr>
          <p:nvPr/>
        </p:nvPicPr>
        <p:blipFill>
          <a:blip r:embed="rId3"/>
          <a:stretch>
            <a:fillRect/>
          </a:stretch>
        </p:blipFill>
        <p:spPr>
          <a:xfrm>
            <a:off x="2645519" y="3368811"/>
            <a:ext cx="1898361" cy="2386013"/>
          </a:xfrm>
          <a:prstGeom prst="rect">
            <a:avLst/>
          </a:prstGeom>
        </p:spPr>
      </p:pic>
      <p:pic>
        <p:nvPicPr>
          <p:cNvPr id="13" name="圖片 12">
            <a:extLst>
              <a:ext uri="{FF2B5EF4-FFF2-40B4-BE49-F238E27FC236}">
                <a16:creationId xmlns:a16="http://schemas.microsoft.com/office/drawing/2014/main" id="{04B9DD23-623A-4504-59AE-735B92B1914F}"/>
              </a:ext>
            </a:extLst>
          </p:cNvPr>
          <p:cNvPicPr>
            <a:picLocks noChangeAspect="1"/>
          </p:cNvPicPr>
          <p:nvPr/>
        </p:nvPicPr>
        <p:blipFill>
          <a:blip r:embed="rId4"/>
          <a:stretch>
            <a:fillRect/>
          </a:stretch>
        </p:blipFill>
        <p:spPr>
          <a:xfrm>
            <a:off x="4978604" y="3368811"/>
            <a:ext cx="1898360" cy="2386012"/>
          </a:xfrm>
          <a:prstGeom prst="rect">
            <a:avLst/>
          </a:prstGeom>
        </p:spPr>
      </p:pic>
      <p:pic>
        <p:nvPicPr>
          <p:cNvPr id="14" name="圖片 13">
            <a:extLst>
              <a:ext uri="{FF2B5EF4-FFF2-40B4-BE49-F238E27FC236}">
                <a16:creationId xmlns:a16="http://schemas.microsoft.com/office/drawing/2014/main" id="{39720787-8A9B-6A65-6B8F-546AE079475A}"/>
              </a:ext>
            </a:extLst>
          </p:cNvPr>
          <p:cNvPicPr>
            <a:picLocks noChangeAspect="1"/>
          </p:cNvPicPr>
          <p:nvPr/>
        </p:nvPicPr>
        <p:blipFill>
          <a:blip r:embed="rId5"/>
          <a:stretch>
            <a:fillRect/>
          </a:stretch>
        </p:blipFill>
        <p:spPr>
          <a:xfrm>
            <a:off x="7571783" y="3368811"/>
            <a:ext cx="1898359" cy="2408104"/>
          </a:xfrm>
          <a:prstGeom prst="rect">
            <a:avLst/>
          </a:prstGeom>
        </p:spPr>
      </p:pic>
    </p:spTree>
    <p:extLst>
      <p:ext uri="{BB962C8B-B14F-4D97-AF65-F5344CB8AC3E}">
        <p14:creationId xmlns:p14="http://schemas.microsoft.com/office/powerpoint/2010/main" val="1391322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(2/7)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02</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Tone Mapping</a:t>
            </a:r>
          </a:p>
        </p:txBody>
      </p:sp>
      <p:sp>
        <p:nvSpPr>
          <p:cNvPr id="8" name="矩形 7">
            <a:extLst>
              <a:ext uri="{FF2B5EF4-FFF2-40B4-BE49-F238E27FC236}">
                <a16:creationId xmlns:a16="http://schemas.microsoft.com/office/drawing/2014/main" id="{CCF1F43E-2857-3000-8B57-1284B33AD2F8}"/>
              </a:ext>
            </a:extLst>
          </p:cNvPr>
          <p:cNvSpPr/>
          <p:nvPr/>
        </p:nvSpPr>
        <p:spPr>
          <a:xfrm>
            <a:off x="419100" y="6059010"/>
            <a:ext cx="11353800" cy="338554"/>
          </a:xfrm>
          <a:prstGeom prst="rect">
            <a:avLst/>
          </a:prstGeom>
        </p:spPr>
        <p:txBody>
          <a:bodyPr wrap="square">
            <a:spAutoFit/>
          </a:bodyPr>
          <a:lstStyle/>
          <a:p>
            <a:pPr algn="just">
              <a:spcAft>
                <a:spcPts val="1800"/>
              </a:spcAft>
            </a:pPr>
            <a:r>
              <a:rPr lang="zh-TW" altLang="en-US" sz="1600" dirty="0">
                <a:latin typeface="Times New Roman" panose="02020603050405020304" pitchFamily="18" charset="0"/>
                <a:cs typeface="Times New Roman" panose="02020603050405020304" pitchFamily="18" charset="0"/>
              </a:rPr>
              <a:t>莊永裕教授</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數位視覺效果</a:t>
            </a:r>
          </a:p>
        </p:txBody>
      </p:sp>
      <p:pic>
        <p:nvPicPr>
          <p:cNvPr id="7" name="圖片 6">
            <a:extLst>
              <a:ext uri="{FF2B5EF4-FFF2-40B4-BE49-F238E27FC236}">
                <a16:creationId xmlns:a16="http://schemas.microsoft.com/office/drawing/2014/main" id="{17FFF2DD-5992-4A9B-3275-26D09B124D7E}"/>
              </a:ext>
            </a:extLst>
          </p:cNvPr>
          <p:cNvPicPr>
            <a:picLocks noChangeAspect="1"/>
          </p:cNvPicPr>
          <p:nvPr/>
        </p:nvPicPr>
        <p:blipFill>
          <a:blip r:embed="rId3"/>
          <a:stretch>
            <a:fillRect/>
          </a:stretch>
        </p:blipFill>
        <p:spPr>
          <a:xfrm>
            <a:off x="5360724" y="1598088"/>
            <a:ext cx="6412175" cy="4313935"/>
          </a:xfrm>
          <a:prstGeom prst="rect">
            <a:avLst/>
          </a:prstGeom>
        </p:spPr>
      </p:pic>
    </p:spTree>
    <p:extLst>
      <p:ext uri="{BB962C8B-B14F-4D97-AF65-F5344CB8AC3E}">
        <p14:creationId xmlns:p14="http://schemas.microsoft.com/office/powerpoint/2010/main" val="3361707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(2/7)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02</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Tone Mapping</a:t>
            </a:r>
          </a:p>
        </p:txBody>
      </p:sp>
      <p:sp>
        <p:nvSpPr>
          <p:cNvPr id="8" name="矩形 7">
            <a:extLst>
              <a:ext uri="{FF2B5EF4-FFF2-40B4-BE49-F238E27FC236}">
                <a16:creationId xmlns:a16="http://schemas.microsoft.com/office/drawing/2014/main" id="{CCF1F43E-2857-3000-8B57-1284B33AD2F8}"/>
              </a:ext>
            </a:extLst>
          </p:cNvPr>
          <p:cNvSpPr/>
          <p:nvPr/>
        </p:nvSpPr>
        <p:spPr>
          <a:xfrm>
            <a:off x="419100" y="6059010"/>
            <a:ext cx="11353800" cy="338554"/>
          </a:xfrm>
          <a:prstGeom prst="rect">
            <a:avLst/>
          </a:prstGeom>
        </p:spPr>
        <p:txBody>
          <a:bodyPr wrap="square">
            <a:spAutoFit/>
          </a:bodyPr>
          <a:lstStyle/>
          <a:p>
            <a:pPr algn="just">
              <a:spcAft>
                <a:spcPts val="1800"/>
              </a:spcAft>
            </a:pPr>
            <a:r>
              <a:rPr lang="zh-TW" altLang="en-US" sz="1600" dirty="0">
                <a:latin typeface="Times New Roman" panose="02020603050405020304" pitchFamily="18" charset="0"/>
                <a:cs typeface="Times New Roman" panose="02020603050405020304" pitchFamily="18" charset="0"/>
              </a:rPr>
              <a:t>莊永裕教授</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數位視覺效果</a:t>
            </a:r>
          </a:p>
        </p:txBody>
      </p:sp>
      <p:pic>
        <p:nvPicPr>
          <p:cNvPr id="7" name="圖片 6">
            <a:extLst>
              <a:ext uri="{FF2B5EF4-FFF2-40B4-BE49-F238E27FC236}">
                <a16:creationId xmlns:a16="http://schemas.microsoft.com/office/drawing/2014/main" id="{17FFF2DD-5992-4A9B-3275-26D09B124D7E}"/>
              </a:ext>
            </a:extLst>
          </p:cNvPr>
          <p:cNvPicPr>
            <a:picLocks noChangeAspect="1"/>
          </p:cNvPicPr>
          <p:nvPr/>
        </p:nvPicPr>
        <p:blipFill>
          <a:blip r:embed="rId3"/>
          <a:stretch>
            <a:fillRect/>
          </a:stretch>
        </p:blipFill>
        <p:spPr>
          <a:xfrm>
            <a:off x="5360725" y="1598088"/>
            <a:ext cx="6410266" cy="4313935"/>
          </a:xfrm>
          <a:prstGeom prst="rect">
            <a:avLst/>
          </a:prstGeom>
        </p:spPr>
      </p:pic>
      <p:pic>
        <p:nvPicPr>
          <p:cNvPr id="9" name="圖片 8">
            <a:extLst>
              <a:ext uri="{FF2B5EF4-FFF2-40B4-BE49-F238E27FC236}">
                <a16:creationId xmlns:a16="http://schemas.microsoft.com/office/drawing/2014/main" id="{C2B3F12C-12CD-B8A2-D98F-78D697D82774}"/>
              </a:ext>
            </a:extLst>
          </p:cNvPr>
          <p:cNvPicPr>
            <a:picLocks noChangeAspect="1"/>
          </p:cNvPicPr>
          <p:nvPr/>
        </p:nvPicPr>
        <p:blipFill>
          <a:blip r:embed="rId4"/>
          <a:stretch>
            <a:fillRect/>
          </a:stretch>
        </p:blipFill>
        <p:spPr>
          <a:xfrm>
            <a:off x="2158622" y="4115141"/>
            <a:ext cx="2652713" cy="1792654"/>
          </a:xfrm>
          <a:prstGeom prst="rect">
            <a:avLst/>
          </a:prstGeom>
        </p:spPr>
      </p:pic>
      <p:pic>
        <p:nvPicPr>
          <p:cNvPr id="10" name="圖片 9">
            <a:extLst>
              <a:ext uri="{FF2B5EF4-FFF2-40B4-BE49-F238E27FC236}">
                <a16:creationId xmlns:a16="http://schemas.microsoft.com/office/drawing/2014/main" id="{CBCACD42-87C5-D6F2-9A2B-9C4BE0AD2053}"/>
              </a:ext>
            </a:extLst>
          </p:cNvPr>
          <p:cNvPicPr>
            <a:picLocks noChangeAspect="1"/>
          </p:cNvPicPr>
          <p:nvPr/>
        </p:nvPicPr>
        <p:blipFill>
          <a:blip r:embed="rId5"/>
          <a:stretch>
            <a:fillRect/>
          </a:stretch>
        </p:blipFill>
        <p:spPr>
          <a:xfrm>
            <a:off x="2158622" y="1601419"/>
            <a:ext cx="2652713" cy="1792654"/>
          </a:xfrm>
          <a:prstGeom prst="rect">
            <a:avLst/>
          </a:prstGeom>
        </p:spPr>
      </p:pic>
    </p:spTree>
    <p:extLst>
      <p:ext uri="{BB962C8B-B14F-4D97-AF65-F5344CB8AC3E}">
        <p14:creationId xmlns:p14="http://schemas.microsoft.com/office/powerpoint/2010/main" val="1922972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8E423ECC-96C3-A84A-EA27-B2E751FB2958}"/>
              </a:ext>
            </a:extLst>
          </p:cNvPr>
          <p:cNvPicPr>
            <a:picLocks noChangeAspect="1"/>
          </p:cNvPicPr>
          <p:nvPr/>
        </p:nvPicPr>
        <p:blipFill>
          <a:blip r:embed="rId3"/>
          <a:stretch>
            <a:fillRect/>
          </a:stretch>
        </p:blipFill>
        <p:spPr>
          <a:xfrm>
            <a:off x="2158622" y="4119369"/>
            <a:ext cx="2652713" cy="1792654"/>
          </a:xfrm>
          <a:prstGeom prst="rect">
            <a:avLst/>
          </a:prstGeom>
        </p:spPr>
      </p:pic>
      <p:pic>
        <p:nvPicPr>
          <p:cNvPr id="11" name="圖片 10">
            <a:extLst>
              <a:ext uri="{FF2B5EF4-FFF2-40B4-BE49-F238E27FC236}">
                <a16:creationId xmlns:a16="http://schemas.microsoft.com/office/drawing/2014/main" id="{ED99D202-BB01-8D90-9CC0-07DB4F4585E9}"/>
              </a:ext>
            </a:extLst>
          </p:cNvPr>
          <p:cNvPicPr>
            <a:picLocks noChangeAspect="1"/>
          </p:cNvPicPr>
          <p:nvPr/>
        </p:nvPicPr>
        <p:blipFill>
          <a:blip r:embed="rId4"/>
          <a:stretch>
            <a:fillRect/>
          </a:stretch>
        </p:blipFill>
        <p:spPr>
          <a:xfrm>
            <a:off x="2158622" y="1598088"/>
            <a:ext cx="2652714" cy="1792655"/>
          </a:xfrm>
          <a:prstGeom prst="rect">
            <a:avLst/>
          </a:prstGeom>
        </p:spPr>
      </p:pic>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(2/7)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02</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Tone Mapping</a:t>
            </a:r>
          </a:p>
        </p:txBody>
      </p:sp>
      <p:sp>
        <p:nvSpPr>
          <p:cNvPr id="8" name="矩形 7">
            <a:extLst>
              <a:ext uri="{FF2B5EF4-FFF2-40B4-BE49-F238E27FC236}">
                <a16:creationId xmlns:a16="http://schemas.microsoft.com/office/drawing/2014/main" id="{CCF1F43E-2857-3000-8B57-1284B33AD2F8}"/>
              </a:ext>
            </a:extLst>
          </p:cNvPr>
          <p:cNvSpPr/>
          <p:nvPr/>
        </p:nvSpPr>
        <p:spPr>
          <a:xfrm>
            <a:off x="419100" y="6059010"/>
            <a:ext cx="11353800" cy="338554"/>
          </a:xfrm>
          <a:prstGeom prst="rect">
            <a:avLst/>
          </a:prstGeom>
        </p:spPr>
        <p:txBody>
          <a:bodyPr wrap="square">
            <a:spAutoFit/>
          </a:bodyPr>
          <a:lstStyle/>
          <a:p>
            <a:pPr algn="just">
              <a:spcAft>
                <a:spcPts val="1800"/>
              </a:spcAft>
            </a:pPr>
            <a:r>
              <a:rPr lang="zh-TW" altLang="en-US" sz="1600" dirty="0">
                <a:latin typeface="Times New Roman" panose="02020603050405020304" pitchFamily="18" charset="0"/>
                <a:cs typeface="Times New Roman" panose="02020603050405020304" pitchFamily="18" charset="0"/>
              </a:rPr>
              <a:t>莊永裕教授</a:t>
            </a:r>
            <a:r>
              <a:rPr lang="en-US" altLang="zh-TW" sz="1600" dirty="0">
                <a:latin typeface="Times New Roman" panose="02020603050405020304" pitchFamily="18" charset="0"/>
                <a:cs typeface="Times New Roman" panose="02020603050405020304" pitchFamily="18" charset="0"/>
              </a:rPr>
              <a:t>-</a:t>
            </a:r>
            <a:r>
              <a:rPr lang="zh-TW" altLang="en-US" sz="1600" dirty="0">
                <a:latin typeface="Times New Roman" panose="02020603050405020304" pitchFamily="18" charset="0"/>
                <a:cs typeface="Times New Roman" panose="02020603050405020304" pitchFamily="18" charset="0"/>
              </a:rPr>
              <a:t>數位視覺效果</a:t>
            </a:r>
          </a:p>
        </p:txBody>
      </p:sp>
      <p:pic>
        <p:nvPicPr>
          <p:cNvPr id="7" name="圖片 6">
            <a:extLst>
              <a:ext uri="{FF2B5EF4-FFF2-40B4-BE49-F238E27FC236}">
                <a16:creationId xmlns:a16="http://schemas.microsoft.com/office/drawing/2014/main" id="{17FFF2DD-5992-4A9B-3275-26D09B124D7E}"/>
              </a:ext>
            </a:extLst>
          </p:cNvPr>
          <p:cNvPicPr>
            <a:picLocks noChangeAspect="1"/>
          </p:cNvPicPr>
          <p:nvPr/>
        </p:nvPicPr>
        <p:blipFill>
          <a:blip r:embed="rId5"/>
          <a:stretch>
            <a:fillRect/>
          </a:stretch>
        </p:blipFill>
        <p:spPr>
          <a:xfrm>
            <a:off x="5360725" y="1598088"/>
            <a:ext cx="6410266" cy="4313935"/>
          </a:xfrm>
          <a:prstGeom prst="rect">
            <a:avLst/>
          </a:prstGeom>
        </p:spPr>
      </p:pic>
      <p:pic>
        <p:nvPicPr>
          <p:cNvPr id="13" name="圖片 12">
            <a:extLst>
              <a:ext uri="{FF2B5EF4-FFF2-40B4-BE49-F238E27FC236}">
                <a16:creationId xmlns:a16="http://schemas.microsoft.com/office/drawing/2014/main" id="{BCE07A4F-F523-2F82-51D0-1B156BF2097A}"/>
              </a:ext>
            </a:extLst>
          </p:cNvPr>
          <p:cNvPicPr>
            <a:picLocks noChangeAspect="1"/>
          </p:cNvPicPr>
          <p:nvPr/>
        </p:nvPicPr>
        <p:blipFill>
          <a:blip r:embed="rId6"/>
          <a:stretch>
            <a:fillRect/>
          </a:stretch>
        </p:blipFill>
        <p:spPr>
          <a:xfrm>
            <a:off x="342615" y="3257204"/>
            <a:ext cx="1541311" cy="1041589"/>
          </a:xfrm>
          <a:prstGeom prst="rect">
            <a:avLst/>
          </a:prstGeom>
        </p:spPr>
      </p:pic>
      <p:sp>
        <p:nvSpPr>
          <p:cNvPr id="14" name="文字方塊 13">
            <a:extLst>
              <a:ext uri="{FF2B5EF4-FFF2-40B4-BE49-F238E27FC236}">
                <a16:creationId xmlns:a16="http://schemas.microsoft.com/office/drawing/2014/main" id="{3821A387-E513-3366-3E3B-32C7F36F4BA6}"/>
              </a:ext>
            </a:extLst>
          </p:cNvPr>
          <p:cNvSpPr txBox="1"/>
          <p:nvPr/>
        </p:nvSpPr>
        <p:spPr>
          <a:xfrm>
            <a:off x="2158622" y="4119369"/>
            <a:ext cx="1223962" cy="369332"/>
          </a:xfrm>
          <a:prstGeom prst="rect">
            <a:avLst/>
          </a:prstGeom>
          <a:noFill/>
        </p:spPr>
        <p:txBody>
          <a:bodyPr wrap="square" rtlCol="0">
            <a:spAutoFit/>
          </a:bodyPr>
          <a:lstStyle/>
          <a:p>
            <a:r>
              <a:rPr kumimoji="1" lang="en-US" altLang="zh-TW" dirty="0"/>
              <a:t>High freq.</a:t>
            </a:r>
            <a:endParaRPr kumimoji="1" lang="zh-TW" altLang="en-US" dirty="0"/>
          </a:p>
        </p:txBody>
      </p:sp>
      <p:sp>
        <p:nvSpPr>
          <p:cNvPr id="15" name="文字方塊 14">
            <a:extLst>
              <a:ext uri="{FF2B5EF4-FFF2-40B4-BE49-F238E27FC236}">
                <a16:creationId xmlns:a16="http://schemas.microsoft.com/office/drawing/2014/main" id="{C016DFA6-2F63-0FAB-F47E-98ABF8743121}"/>
              </a:ext>
            </a:extLst>
          </p:cNvPr>
          <p:cNvSpPr txBox="1"/>
          <p:nvPr/>
        </p:nvSpPr>
        <p:spPr>
          <a:xfrm>
            <a:off x="2158621" y="1607994"/>
            <a:ext cx="1223962" cy="369332"/>
          </a:xfrm>
          <a:prstGeom prst="rect">
            <a:avLst/>
          </a:prstGeom>
          <a:noFill/>
        </p:spPr>
        <p:txBody>
          <a:bodyPr wrap="square" rtlCol="0">
            <a:spAutoFit/>
          </a:bodyPr>
          <a:lstStyle/>
          <a:p>
            <a:r>
              <a:rPr kumimoji="1" lang="en-US" altLang="zh-TW" dirty="0"/>
              <a:t>Low freq.</a:t>
            </a:r>
            <a:endParaRPr kumimoji="1" lang="zh-TW" altLang="en-US" dirty="0"/>
          </a:p>
        </p:txBody>
      </p:sp>
      <p:pic>
        <p:nvPicPr>
          <p:cNvPr id="16" name="圖片 15">
            <a:extLst>
              <a:ext uri="{FF2B5EF4-FFF2-40B4-BE49-F238E27FC236}">
                <a16:creationId xmlns:a16="http://schemas.microsoft.com/office/drawing/2014/main" id="{509F0792-6C9B-1C83-1A1C-B78D11E5CD06}"/>
              </a:ext>
            </a:extLst>
          </p:cNvPr>
          <p:cNvPicPr>
            <a:picLocks noChangeAspect="1"/>
          </p:cNvPicPr>
          <p:nvPr/>
        </p:nvPicPr>
        <p:blipFill>
          <a:blip r:embed="rId7"/>
          <a:stretch>
            <a:fillRect/>
          </a:stretch>
        </p:blipFill>
        <p:spPr>
          <a:xfrm>
            <a:off x="5360724" y="1591064"/>
            <a:ext cx="6391418" cy="4320959"/>
          </a:xfrm>
          <a:prstGeom prst="rect">
            <a:avLst/>
          </a:prstGeom>
        </p:spPr>
      </p:pic>
    </p:spTree>
    <p:extLst>
      <p:ext uri="{BB962C8B-B14F-4D97-AF65-F5344CB8AC3E}">
        <p14:creationId xmlns:p14="http://schemas.microsoft.com/office/powerpoint/2010/main" val="286759687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937</Words>
  <Application>Microsoft Macintosh PowerPoint</Application>
  <PresentationFormat>寬螢幕</PresentationFormat>
  <Paragraphs>249</Paragraphs>
  <Slides>22</Slides>
  <Notes>22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22</vt:i4>
      </vt:variant>
    </vt:vector>
  </HeadingPairs>
  <TitlesOfParts>
    <vt:vector size="31" baseType="lpstr">
      <vt:lpstr>-apple-system</vt:lpstr>
      <vt:lpstr>Arial</vt:lpstr>
      <vt:lpstr>Calibri</vt:lpstr>
      <vt:lpstr>Calibri Light</vt:lpstr>
      <vt:lpstr>Impact</vt:lpstr>
      <vt:lpstr>Times New Roman</vt:lpstr>
      <vt:lpstr>Trebuchet MS</vt:lpstr>
      <vt:lpstr>Wingdings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yanan peng</dc:creator>
  <cp:lastModifiedBy>家弘 周</cp:lastModifiedBy>
  <cp:revision>161</cp:revision>
  <dcterms:created xsi:type="dcterms:W3CDTF">2015-04-13T12:15:43Z</dcterms:created>
  <dcterms:modified xsi:type="dcterms:W3CDTF">2024-03-10T18:15:01Z</dcterms:modified>
</cp:coreProperties>
</file>